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62" r:id="rId2"/>
    <p:sldId id="335" r:id="rId3"/>
    <p:sldId id="336" r:id="rId4"/>
    <p:sldId id="360" r:id="rId5"/>
    <p:sldId id="337" r:id="rId6"/>
    <p:sldId id="268" r:id="rId7"/>
    <p:sldId id="338" r:id="rId8"/>
    <p:sldId id="274" r:id="rId9"/>
    <p:sldId id="339" r:id="rId10"/>
    <p:sldId id="350" r:id="rId11"/>
    <p:sldId id="296" r:id="rId12"/>
    <p:sldId id="366" r:id="rId13"/>
    <p:sldId id="343" r:id="rId14"/>
    <p:sldId id="342" r:id="rId15"/>
    <p:sldId id="299" r:id="rId16"/>
    <p:sldId id="374" r:id="rId17"/>
    <p:sldId id="301" r:id="rId18"/>
    <p:sldId id="353" r:id="rId19"/>
    <p:sldId id="372" r:id="rId20"/>
    <p:sldId id="354" r:id="rId21"/>
    <p:sldId id="357" r:id="rId22"/>
    <p:sldId id="367" r:id="rId23"/>
    <p:sldId id="359" r:id="rId24"/>
    <p:sldId id="371" r:id="rId25"/>
    <p:sldId id="340" r:id="rId26"/>
    <p:sldId id="310" r:id="rId27"/>
    <p:sldId id="322" r:id="rId28"/>
    <p:sldId id="323" r:id="rId29"/>
    <p:sldId id="377" r:id="rId30"/>
    <p:sldId id="331" r:id="rId31"/>
    <p:sldId id="380" r:id="rId32"/>
    <p:sldId id="370" r:id="rId33"/>
    <p:sldId id="332" r:id="rId34"/>
    <p:sldId id="334" r:id="rId35"/>
    <p:sldId id="365" r:id="rId36"/>
    <p:sldId id="341" r:id="rId37"/>
    <p:sldId id="364" r:id="rId38"/>
    <p:sldId id="259" r:id="rId39"/>
  </p:sldIdLst>
  <p:sldSz cx="9144000" cy="6858000" type="screen4x3"/>
  <p:notesSz cx="6797675" cy="9928225"/>
  <p:embeddedFontLst>
    <p:embeddedFont>
      <p:font typeface="Times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FF0000"/>
    <a:srgbClr val="03577C"/>
    <a:srgbClr val="FFFF00"/>
    <a:srgbClr val="FF5050"/>
    <a:srgbClr val="F6EB0A"/>
    <a:srgbClr val="FFFCFF"/>
    <a:srgbClr val="FCFFFF"/>
    <a:srgbClr val="FFFFFD"/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0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395" cy="4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82" y="0"/>
            <a:ext cx="2946394" cy="4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836"/>
            <a:ext cx="2946395" cy="4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82" y="9430836"/>
            <a:ext cx="2946394" cy="4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fld id="{6692ADB1-4499-4B4A-B14F-692A512469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892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395" cy="4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82" y="0"/>
            <a:ext cx="2946394" cy="49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233"/>
            <a:ext cx="5060422" cy="446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836"/>
            <a:ext cx="2946395" cy="4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82" y="9430836"/>
            <a:ext cx="2946394" cy="49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fld id="{D5432A9C-C320-4039-B0E3-8130B0D5AC2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476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7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85800" y="701675"/>
            <a:ext cx="7897813" cy="3317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>
              <a:defRPr sz="54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smtClean="0"/>
          </a:p>
        </p:txBody>
      </p:sp>
      <p:sp>
        <p:nvSpPr>
          <p:cNvPr id="93697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682625" y="4248150"/>
            <a:ext cx="6400800" cy="85566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smtClean="0"/>
          </a:p>
        </p:txBody>
      </p:sp>
      <p:pic>
        <p:nvPicPr>
          <p:cNvPr id="936977" name="Picture 17" descr="nagra logo gross für 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8838" y="5672138"/>
            <a:ext cx="21558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6978" name="Rectangle 18"/>
          <p:cNvSpPr>
            <a:spLocks noChangeArrowheads="1"/>
          </p:cNvSpPr>
          <p:nvPr/>
        </p:nvSpPr>
        <p:spPr bwMode="auto">
          <a:xfrm>
            <a:off x="0" y="0"/>
            <a:ext cx="71438" cy="2286000"/>
          </a:xfrm>
          <a:prstGeom prst="rect">
            <a:avLst/>
          </a:prstGeom>
          <a:solidFill>
            <a:srgbClr val="FF7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936979" name="Rectangle 19"/>
          <p:cNvSpPr>
            <a:spLocks noChangeArrowheads="1"/>
          </p:cNvSpPr>
          <p:nvPr/>
        </p:nvSpPr>
        <p:spPr bwMode="auto">
          <a:xfrm>
            <a:off x="0" y="2286000"/>
            <a:ext cx="71438" cy="2286000"/>
          </a:xfrm>
          <a:prstGeom prst="rect">
            <a:avLst/>
          </a:prstGeom>
          <a:solidFill>
            <a:srgbClr val="289D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936980" name="Rectangle 20"/>
          <p:cNvSpPr>
            <a:spLocks noChangeArrowheads="1"/>
          </p:cNvSpPr>
          <p:nvPr/>
        </p:nvSpPr>
        <p:spPr bwMode="auto">
          <a:xfrm>
            <a:off x="0" y="4572000"/>
            <a:ext cx="71438" cy="2286000"/>
          </a:xfrm>
          <a:prstGeom prst="rect">
            <a:avLst/>
          </a:prstGeom>
          <a:solidFill>
            <a:srgbClr val="49C3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67E6C2-3C72-49FD-9CA7-E523154AAB2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5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4DCD9B-44A0-4BB5-AC20-98ADA16022B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3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898525"/>
            <a:ext cx="395605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898525"/>
            <a:ext cx="3956050" cy="5399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2A192B-4765-4E5E-9EEE-3F276EFF654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B76348-6FD0-478E-920C-F308926EB539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7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21AFF2-3E78-4704-BC11-842AB6AF583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4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41288"/>
            <a:ext cx="8064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98525"/>
            <a:ext cx="8064500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119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11925"/>
            <a:ext cx="4318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 b="0"/>
            </a:lvl1pPr>
          </a:lstStyle>
          <a:p>
            <a:fld id="{BFF50A47-FE78-40F4-8B5E-86906496E0B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539750" y="6381750"/>
            <a:ext cx="8064500" cy="0"/>
          </a:xfrm>
          <a:prstGeom prst="line">
            <a:avLst/>
          </a:prstGeom>
          <a:noFill/>
          <a:ln w="12700">
            <a:solidFill>
              <a:srgbClr val="0357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CH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539750" y="725488"/>
            <a:ext cx="8064500" cy="0"/>
          </a:xfrm>
          <a:prstGeom prst="line">
            <a:avLst/>
          </a:prstGeom>
          <a:noFill/>
          <a:ln w="12700">
            <a:solidFill>
              <a:srgbClr val="03577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de-CH"/>
          </a:p>
        </p:txBody>
      </p:sp>
      <p:pic>
        <p:nvPicPr>
          <p:cNvPr id="1084" name="Picture 60" descr="nagra logo klein für pp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1738" y="6489700"/>
            <a:ext cx="1058862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0" y="0"/>
            <a:ext cx="71438" cy="2286000"/>
          </a:xfrm>
          <a:prstGeom prst="rect">
            <a:avLst/>
          </a:prstGeom>
          <a:solidFill>
            <a:srgbClr val="FF7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0" y="2286000"/>
            <a:ext cx="71438" cy="2286000"/>
          </a:xfrm>
          <a:prstGeom prst="rect">
            <a:avLst/>
          </a:prstGeom>
          <a:solidFill>
            <a:srgbClr val="289D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4572000"/>
            <a:ext cx="71438" cy="2286000"/>
          </a:xfrm>
          <a:prstGeom prst="rect">
            <a:avLst/>
          </a:prstGeom>
          <a:solidFill>
            <a:srgbClr val="49C31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rgbClr val="FF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CH"/>
          </a:p>
        </p:txBody>
      </p:sp>
      <p:sp>
        <p:nvSpPr>
          <p:cNvPr id="1088" name="Rectangle 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510338"/>
            <a:ext cx="1011237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00" b="0"/>
            </a:lvl1pPr>
          </a:lstStyle>
          <a:p>
            <a:r>
              <a:rPr lang="de-DE" smtClean="0"/>
              <a:t>07.03.2013 / T. Fries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7" r:id="rId5"/>
    <p:sldLayoutId id="2147483658" r:id="rId6"/>
  </p:sldLayoutIdLst>
  <p:hf hdr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600" b="1">
          <a:solidFill>
            <a:srgbClr val="03577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03577C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30000"/>
        </a:spcBef>
        <a:spcAft>
          <a:spcPct val="0"/>
        </a:spcAft>
        <a:buClr>
          <a:srgbClr val="FF7F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2pPr>
      <a:lvl3pPr marL="898525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3pPr>
      <a:lvl4pPr marL="1257300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4pPr>
      <a:lvl5pPr marL="1616075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5pPr>
      <a:lvl6pPr marL="2073275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6pPr>
      <a:lvl7pPr marL="2530475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7pPr>
      <a:lvl8pPr marL="2987675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8pPr>
      <a:lvl9pPr marL="3444875" indent="-179388" algn="l" rtl="0" eaLnBrk="1" fontAlgn="base" hangingPunct="1">
        <a:spcBef>
          <a:spcPct val="0"/>
        </a:spcBef>
        <a:spcAft>
          <a:spcPct val="0"/>
        </a:spcAft>
        <a:buClr>
          <a:srgbClr val="FF7F00"/>
        </a:buClr>
        <a:buChar char="-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01675"/>
            <a:ext cx="7104063" cy="3317875"/>
          </a:xfrm>
        </p:spPr>
        <p:txBody>
          <a:bodyPr/>
          <a:lstStyle/>
          <a:p>
            <a:r>
              <a:rPr lang="de-CH" sz="4800" dirty="0"/>
              <a:t>Thema Rückholung </a:t>
            </a:r>
            <a:r>
              <a:rPr lang="de-CH" dirty="0"/>
              <a:t>– </a:t>
            </a:r>
            <a:r>
              <a:rPr lang="de-CH" sz="4800" dirty="0"/>
              <a:t>Schweizer Konzepte </a:t>
            </a:r>
          </a:p>
        </p:txBody>
      </p:sp>
      <p:sp>
        <p:nvSpPr>
          <p:cNvPr id="9543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2625" y="4248150"/>
            <a:ext cx="7104063" cy="855663"/>
          </a:xfrm>
        </p:spPr>
        <p:txBody>
          <a:bodyPr/>
          <a:lstStyle/>
          <a:p>
            <a:r>
              <a:rPr lang="de-CH" dirty="0" smtClean="0"/>
              <a:t>Technisches Forum Sicherheit, 7. März 2013</a:t>
            </a:r>
          </a:p>
          <a:p>
            <a:r>
              <a:rPr lang="de-CH" dirty="0" smtClean="0"/>
              <a:t>Thomas Fries, Ressortleiter Ingenieurwesen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2"/>
          <p:cNvSpPr txBox="1">
            <a:spLocks/>
          </p:cNvSpPr>
          <p:nvPr/>
        </p:nvSpPr>
        <p:spPr bwMode="auto">
          <a:xfrm>
            <a:off x="539750" y="898525"/>
            <a:ext cx="8064500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FF7F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89852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257300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4pPr>
            <a:lvl5pPr marL="16160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5pPr>
            <a:lvl6pPr marL="20732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6pPr>
            <a:lvl7pPr marL="25304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7pPr>
            <a:lvl8pPr marL="29876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8pPr>
            <a:lvl9pPr marL="34448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CH" b="0" dirty="0" smtClean="0"/>
              <a:t>Oberflächeninfrastruktur</a:t>
            </a:r>
          </a:p>
          <a:p>
            <a:r>
              <a:rPr lang="de-CH" b="0" dirty="0" smtClean="0"/>
              <a:t>Zugangsbauwerke</a:t>
            </a:r>
          </a:p>
          <a:p>
            <a:r>
              <a:rPr lang="de-CH" b="0" dirty="0" smtClean="0"/>
              <a:t>Tiefenlagerzone</a:t>
            </a:r>
          </a:p>
          <a:p>
            <a:pPr lvl="1"/>
            <a:r>
              <a:rPr lang="de-CH" b="0" dirty="0" smtClean="0"/>
              <a:t>Infrastruktur</a:t>
            </a:r>
          </a:p>
          <a:p>
            <a:pPr lvl="1"/>
            <a:r>
              <a:rPr lang="de-CH" b="0" dirty="0" smtClean="0"/>
              <a:t>Lagerfelder</a:t>
            </a:r>
          </a:p>
          <a:p>
            <a:pPr lvl="2"/>
            <a:r>
              <a:rPr lang="de-CH" b="0" dirty="0" smtClean="0"/>
              <a:t>Hauptlager</a:t>
            </a:r>
          </a:p>
          <a:p>
            <a:pPr lvl="2"/>
            <a:r>
              <a:rPr lang="de-CH" b="0" dirty="0" smtClean="0"/>
              <a:t>Pilotlager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Lagersystem – Anlagenelemente </a:t>
            </a:r>
            <a:r>
              <a:rPr lang="de-CH" sz="2000" b="0" dirty="0" smtClean="0"/>
              <a:t>(Bsp. HAA-Lager)</a:t>
            </a:r>
            <a:endParaRPr lang="de-CH" sz="2000" b="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04" y="2342165"/>
            <a:ext cx="5728046" cy="3885586"/>
          </a:xfrm>
          <a:ln>
            <a:solidFill>
              <a:schemeClr val="bg1"/>
            </a:solidFill>
          </a:ln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0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560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62A557C-9B4C-4632-B178-508A884D1FB5}" type="slidenum">
              <a:rPr lang="de-DE" sz="700" b="0" smtClean="0"/>
              <a:pPr/>
              <a:t>11</a:t>
            </a:fld>
            <a:endParaRPr lang="de-DE" sz="700" b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7656" y="2474907"/>
            <a:ext cx="3884113" cy="386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</a:t>
            </a:r>
            <a:endParaRPr lang="de-CH" sz="2400" b="0" dirty="0" smtClean="0"/>
          </a:p>
        </p:txBody>
      </p:sp>
      <p:sp>
        <p:nvSpPr>
          <p:cNvPr id="2560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57213" y="866775"/>
            <a:ext cx="7627937" cy="52181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tabLst>
                <a:tab pos="355600" algn="l"/>
              </a:tabLst>
            </a:pPr>
            <a:r>
              <a:rPr lang="de-CH" sz="1800" smtClean="0"/>
              <a:t>Verbindung von </a:t>
            </a:r>
            <a:r>
              <a:rPr lang="de-CH" sz="1800" b="1" smtClean="0">
                <a:solidFill>
                  <a:srgbClr val="03577C"/>
                </a:solidFill>
              </a:rPr>
              <a:t>passiver Sicherheit</a:t>
            </a:r>
            <a:r>
              <a:rPr lang="de-CH" sz="1800" smtClean="0"/>
              <a:t> mit </a:t>
            </a:r>
            <a:r>
              <a:rPr lang="de-CH" sz="1800" b="1" smtClean="0">
                <a:solidFill>
                  <a:srgbClr val="03577C"/>
                </a:solidFill>
              </a:rPr>
              <a:t>Rückholbarkeit</a:t>
            </a:r>
            <a:r>
              <a:rPr lang="de-CH" sz="1800" smtClean="0"/>
              <a:t>: </a:t>
            </a:r>
            <a:r>
              <a:rPr lang="de-CH" sz="1800" smtClean="0">
                <a:solidFill>
                  <a:srgbClr val="FF7F00"/>
                </a:solidFill>
              </a:rPr>
              <a:t>Stufenweise Verfüllung/Versiegelung</a:t>
            </a:r>
            <a:r>
              <a:rPr lang="de-CH" sz="1800" smtClean="0"/>
              <a:t> der eingelagerte Abfälle (vgl. nächste Folien)</a:t>
            </a:r>
          </a:p>
          <a:p>
            <a:pPr marL="0" indent="0">
              <a:buFont typeface="Wingdings" pitchFamily="2" charset="2"/>
              <a:buNone/>
              <a:tabLst>
                <a:tab pos="355600" algn="l"/>
              </a:tabLst>
            </a:pPr>
            <a:r>
              <a:rPr lang="de-CH" sz="1800" smtClean="0">
                <a:sym typeface="Wingdings" pitchFamily="2" charset="2"/>
              </a:rPr>
              <a:t> 	Stufenweise </a:t>
            </a:r>
            <a:r>
              <a:rPr lang="de-CH" sz="1800" b="1" smtClean="0">
                <a:solidFill>
                  <a:srgbClr val="03577C"/>
                </a:solidFill>
                <a:sym typeface="Wingdings" pitchFamily="2" charset="2"/>
              </a:rPr>
              <a:t>Erhöhung der passiven Sicherheit</a:t>
            </a:r>
            <a:r>
              <a:rPr lang="de-CH" sz="1800" smtClean="0">
                <a:sym typeface="Wingdings" pitchFamily="2" charset="2"/>
              </a:rPr>
              <a:t>, aber verbunden mit 	stufenweiser </a:t>
            </a:r>
            <a:r>
              <a:rPr lang="de-CH" sz="1800" b="1" smtClean="0">
                <a:solidFill>
                  <a:srgbClr val="03577C"/>
                </a:solidFill>
                <a:sym typeface="Wingdings" pitchFamily="2" charset="2"/>
              </a:rPr>
              <a:t>Erhöhung des Aufwands</a:t>
            </a:r>
            <a:r>
              <a:rPr lang="de-CH" sz="1800" smtClean="0">
                <a:sym typeface="Wingdings" pitchFamily="2" charset="2"/>
              </a:rPr>
              <a:t> für allfällige Rückholung</a:t>
            </a:r>
            <a:endParaRPr lang="de-CH" sz="1800" smtClean="0"/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536905" y="2498874"/>
            <a:ext cx="4577353" cy="372117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spcBef>
                <a:spcPct val="30000"/>
              </a:spcBef>
              <a:buClr>
                <a:srgbClr val="FF7F00"/>
              </a:buClr>
              <a:buFont typeface="Wingdings" pitchFamily="2" charset="2"/>
              <a:buNone/>
            </a:pPr>
            <a:r>
              <a:rPr lang="de-CH" sz="1800" dirty="0">
                <a:solidFill>
                  <a:srgbClr val="03577C"/>
                </a:solidFill>
              </a:rPr>
              <a:t>Überwachung </a:t>
            </a:r>
            <a:r>
              <a:rPr lang="de-CH" sz="1600" b="0" dirty="0"/>
              <a:t>(mit stufenweiser Reduktion </a:t>
            </a:r>
            <a:r>
              <a:rPr lang="de-CH" sz="1600" b="0" dirty="0" smtClean="0"/>
              <a:t/>
            </a:r>
            <a:br>
              <a:rPr lang="de-CH" sz="1600" b="0" dirty="0" smtClean="0"/>
            </a:br>
            <a:r>
              <a:rPr lang="de-CH" sz="1600" b="0" dirty="0" smtClean="0"/>
              <a:t>bei </a:t>
            </a:r>
            <a:r>
              <a:rPr lang="de-CH" sz="1600" b="0" dirty="0"/>
              <a:t>Verschluss der Anlage)</a:t>
            </a:r>
          </a:p>
          <a:p>
            <a:pPr marL="182563" indent="-182563">
              <a:spcBef>
                <a:spcPct val="20000"/>
              </a:spcBef>
              <a:buClr>
                <a:srgbClr val="FF7F00"/>
              </a:buClr>
              <a:buFont typeface="Wingdings" pitchFamily="2" charset="2"/>
              <a:buChar char="§"/>
            </a:pPr>
            <a:r>
              <a:rPr lang="de-CH" sz="1600" b="0" dirty="0">
                <a:solidFill>
                  <a:srgbClr val="FF7F00"/>
                </a:solidFill>
              </a:rPr>
              <a:t>in-situ Monitoring</a:t>
            </a:r>
            <a:r>
              <a:rPr lang="de-CH" sz="1600" b="0" dirty="0"/>
              <a:t>: kontinuierliche oder </a:t>
            </a:r>
            <a:r>
              <a:rPr lang="de-CH" sz="1600" b="0" dirty="0" err="1" smtClean="0"/>
              <a:t>periodi-sche</a:t>
            </a:r>
            <a:r>
              <a:rPr lang="de-CH" sz="1600" b="0" dirty="0" smtClean="0"/>
              <a:t> Beobachtungen </a:t>
            </a:r>
            <a:r>
              <a:rPr lang="de-CH" sz="1600" b="0" dirty="0"/>
              <a:t>und Messungen  (</a:t>
            </a:r>
            <a:r>
              <a:rPr lang="de-CH" sz="1600" b="0" dirty="0" smtClean="0"/>
              <a:t>Test-bereich</a:t>
            </a:r>
            <a:r>
              <a:rPr lang="de-CH" sz="1600" b="0" dirty="0"/>
              <a:t>, Zugänge, Hauptlager, </a:t>
            </a:r>
            <a:r>
              <a:rPr lang="de-CH" sz="1600" b="0" dirty="0" smtClean="0"/>
              <a:t>Pilotlager</a:t>
            </a:r>
            <a:r>
              <a:rPr lang="de-CH" sz="1600" b="0" dirty="0"/>
              <a:t>) </a:t>
            </a:r>
            <a:r>
              <a:rPr lang="de-CH" sz="1600" b="0" dirty="0" smtClean="0"/>
              <a:t>von:</a:t>
            </a:r>
          </a:p>
          <a:p>
            <a:pPr marL="447675" lvl="1" indent="-268288">
              <a:spcBef>
                <a:spcPts val="0"/>
              </a:spcBef>
              <a:buClr>
                <a:srgbClr val="FF7F00"/>
              </a:buClr>
              <a:buFontTx/>
              <a:buChar char="-"/>
            </a:pPr>
            <a:r>
              <a:rPr lang="de-CH" sz="1600" b="0" dirty="0"/>
              <a:t>erdwissenschaftlichen Parametern, </a:t>
            </a:r>
          </a:p>
          <a:p>
            <a:pPr marL="447675" lvl="1" indent="-268288">
              <a:spcBef>
                <a:spcPts val="0"/>
              </a:spcBef>
              <a:buClr>
                <a:srgbClr val="FF7F00"/>
              </a:buClr>
              <a:buFontTx/>
              <a:buChar char="-"/>
            </a:pPr>
            <a:r>
              <a:rPr lang="de-CH" sz="1600" b="0" dirty="0" smtClean="0"/>
              <a:t>Ingenieurparametern</a:t>
            </a:r>
            <a:r>
              <a:rPr lang="de-CH" sz="1600" b="0" dirty="0"/>
              <a:t>, </a:t>
            </a:r>
          </a:p>
          <a:p>
            <a:pPr marL="447675" lvl="1" indent="-268288">
              <a:spcBef>
                <a:spcPts val="0"/>
              </a:spcBef>
              <a:buClr>
                <a:srgbClr val="FF7F00"/>
              </a:buClr>
              <a:buFontTx/>
              <a:buChar char="-"/>
            </a:pPr>
            <a:r>
              <a:rPr lang="de-CH" sz="1600" b="0" dirty="0"/>
              <a:t>Umgebungsparametern und</a:t>
            </a:r>
          </a:p>
          <a:p>
            <a:pPr marL="447675" lvl="1" indent="-268288">
              <a:spcBef>
                <a:spcPts val="0"/>
              </a:spcBef>
              <a:buClr>
                <a:srgbClr val="FF7F00"/>
              </a:buClr>
              <a:buFontTx/>
              <a:buChar char="-"/>
            </a:pPr>
            <a:r>
              <a:rPr lang="de-CH" sz="1600" b="0" dirty="0"/>
              <a:t>Radiologischer Parameter</a:t>
            </a:r>
          </a:p>
          <a:p>
            <a:pPr marL="182563" indent="-182563">
              <a:spcBef>
                <a:spcPct val="20000"/>
              </a:spcBef>
              <a:buClr>
                <a:srgbClr val="FF7F00"/>
              </a:buClr>
              <a:buFont typeface="Wingdings" pitchFamily="2" charset="2"/>
              <a:buChar char="§"/>
            </a:pPr>
            <a:r>
              <a:rPr lang="de-CH" sz="1600" b="0" dirty="0">
                <a:solidFill>
                  <a:srgbClr val="FF7F00"/>
                </a:solidFill>
              </a:rPr>
              <a:t>Forschungsprogramme</a:t>
            </a:r>
            <a:r>
              <a:rPr lang="de-CH" sz="1600" b="0" dirty="0"/>
              <a:t>, aktive Beobachtung </a:t>
            </a:r>
            <a:r>
              <a:rPr lang="de-CH" sz="1600" b="0" dirty="0" smtClean="0"/>
              <a:t/>
            </a:r>
            <a:br>
              <a:rPr lang="de-CH" sz="1600" b="0" dirty="0" smtClean="0"/>
            </a:br>
            <a:r>
              <a:rPr lang="de-CH" sz="1600" b="0" dirty="0" smtClean="0"/>
              <a:t>von </a:t>
            </a:r>
            <a:r>
              <a:rPr lang="de-CH" sz="1600" b="0" dirty="0">
                <a:solidFill>
                  <a:srgbClr val="FF7F00"/>
                </a:solidFill>
              </a:rPr>
              <a:t>Fortschritten in Wissenschaft &amp; Technik</a:t>
            </a:r>
          </a:p>
          <a:p>
            <a:pPr marL="182563" lvl="1" indent="-182563">
              <a:spcBef>
                <a:spcPct val="20000"/>
              </a:spcBef>
              <a:buClr>
                <a:srgbClr val="FF7F00"/>
              </a:buClr>
              <a:buFont typeface="Wingdings" pitchFamily="2" charset="2"/>
              <a:buChar char="§"/>
            </a:pPr>
            <a:r>
              <a:rPr lang="de-CH" sz="1600" b="0" dirty="0">
                <a:solidFill>
                  <a:srgbClr val="FF7F00"/>
                </a:solidFill>
              </a:rPr>
              <a:t>periodische Auswertungen </a:t>
            </a:r>
            <a:r>
              <a:rPr lang="de-CH" sz="1600" b="0" dirty="0"/>
              <a:t>(Überprüfung </a:t>
            </a:r>
            <a:r>
              <a:rPr lang="de-CH" sz="1600" b="0" dirty="0" smtClean="0"/>
              <a:t>Sicherheit)</a:t>
            </a:r>
          </a:p>
          <a:p>
            <a:pPr marL="182563" lvl="1" indent="-182563">
              <a:spcBef>
                <a:spcPct val="20000"/>
              </a:spcBef>
              <a:buClr>
                <a:srgbClr val="FF7F00"/>
              </a:buClr>
              <a:buFont typeface="Wingdings" pitchFamily="2" charset="2"/>
              <a:buChar char="§"/>
            </a:pPr>
            <a:r>
              <a:rPr lang="de-CH" sz="1600" b="0" dirty="0" smtClean="0">
                <a:solidFill>
                  <a:srgbClr val="FF7F00"/>
                </a:solidFill>
              </a:rPr>
              <a:t>Archivierung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F112D0-A5A7-40A5-B859-F72810E50751}" type="slidenum">
              <a:rPr lang="de-DE" sz="700" b="0" smtClean="0"/>
              <a:pPr/>
              <a:t>12</a:t>
            </a:fld>
            <a:endParaRPr lang="de-DE" sz="700" b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</a:t>
            </a:r>
            <a:r>
              <a:rPr lang="de-CH" dirty="0" smtClean="0"/>
              <a:t>: Bauphase </a:t>
            </a:r>
            <a:r>
              <a:rPr lang="de-CH" sz="1800" b="0" dirty="0" smtClean="0"/>
              <a:t>(Bau und Betrieb Felslabor, ≈ 20 Jahre)</a:t>
            </a:r>
          </a:p>
        </p:txBody>
      </p:sp>
      <p:sp>
        <p:nvSpPr>
          <p:cNvPr id="266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53063" y="1080000"/>
            <a:ext cx="3392487" cy="3160713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CH" sz="2000" dirty="0"/>
              <a:t>K</a:t>
            </a:r>
            <a:r>
              <a:rPr lang="de-CH" sz="2000" dirty="0" smtClean="0"/>
              <a:t>eine Abfälle eingelagert!</a:t>
            </a:r>
          </a:p>
          <a:p>
            <a:pPr marL="465137" lvl="1" indent="-285750"/>
            <a:r>
              <a:rPr lang="de-CH" sz="1800" dirty="0" smtClean="0"/>
              <a:t>Untersuchung </a:t>
            </a:r>
            <a:r>
              <a:rPr lang="de-CH" sz="1800" dirty="0"/>
              <a:t>der </a:t>
            </a:r>
            <a:r>
              <a:rPr lang="de-CH" sz="1800" dirty="0" smtClean="0">
                <a:solidFill>
                  <a:srgbClr val="FF7F00"/>
                </a:solidFill>
              </a:rPr>
              <a:t>in-situ Bedingungen</a:t>
            </a:r>
          </a:p>
          <a:p>
            <a:pPr marL="465137" lvl="1" indent="-285750"/>
            <a:r>
              <a:rPr lang="de-CH" sz="1800" dirty="0" smtClean="0"/>
              <a:t>Anpassung aufgrund neuer Erkenntnisse (z.B. Layout, Felssicherung)</a:t>
            </a:r>
          </a:p>
          <a:p>
            <a:pPr marL="465137" lvl="1" indent="-285750"/>
            <a:r>
              <a:rPr lang="de-CH" sz="1800" dirty="0" smtClean="0">
                <a:solidFill>
                  <a:srgbClr val="FF7F00"/>
                </a:solidFill>
              </a:rPr>
              <a:t>Demonstrationsversuche</a:t>
            </a:r>
          </a:p>
          <a:p>
            <a:pPr marL="465137" lvl="1" indent="-285750"/>
            <a:r>
              <a:rPr lang="de-CH" sz="1800" dirty="0" smtClean="0"/>
              <a:t>Nullmessungen</a:t>
            </a:r>
            <a:endParaRPr lang="de-CH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446564" y="754080"/>
            <a:ext cx="488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Nukleare Baubewilligung </a:t>
            </a:r>
            <a:r>
              <a:rPr lang="de-CH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(KEV Art. 24 Abs. 2)</a:t>
            </a:r>
            <a:r>
              <a:rPr lang="de-CH" sz="1800" b="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de-CH" sz="1800" b="0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6563" y="1046466"/>
            <a:ext cx="3878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0" baseline="30000" dirty="0" smtClean="0"/>
              <a:t>1 </a:t>
            </a:r>
            <a:r>
              <a:rPr lang="de-CH" sz="1200" b="0" dirty="0" smtClean="0"/>
              <a:t>Quelle Entsorgungsprogramm NTB 08-01, Tab. A.1-3</a:t>
            </a:r>
            <a:endParaRPr lang="de-CH" sz="1200" b="0" dirty="0"/>
          </a:p>
        </p:txBody>
      </p:sp>
      <p:sp>
        <p:nvSpPr>
          <p:cNvPr id="9" name="Textfeld 8"/>
          <p:cNvSpPr txBox="1"/>
          <p:nvPr/>
        </p:nvSpPr>
        <p:spPr>
          <a:xfrm>
            <a:off x="563526" y="5667157"/>
            <a:ext cx="8048846" cy="590935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CH" sz="1800" dirty="0" smtClean="0"/>
              <a:t>Keine Abfälle eingelagert</a:t>
            </a:r>
            <a:endParaRPr lang="de-CH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3164" y="1935794"/>
            <a:ext cx="3448570" cy="319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10"/>
          <p:cNvCxnSpPr/>
          <p:nvPr/>
        </p:nvCxnSpPr>
        <p:spPr bwMode="auto">
          <a:xfrm>
            <a:off x="563526" y="1456684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3" name="Gerade Verbindung 12"/>
          <p:cNvCxnSpPr/>
          <p:nvPr/>
        </p:nvCxnSpPr>
        <p:spPr bwMode="auto">
          <a:xfrm>
            <a:off x="567064" y="1672882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5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4" name="Textfeld 13"/>
          <p:cNvSpPr txBox="1"/>
          <p:nvPr/>
        </p:nvSpPr>
        <p:spPr>
          <a:xfrm>
            <a:off x="1084514" y="1339721"/>
            <a:ext cx="128272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CH" sz="1050" b="0" dirty="0" smtClean="0"/>
              <a:t>Stollen zugänglich</a:t>
            </a:r>
          </a:p>
          <a:p>
            <a:pPr>
              <a:spcBef>
                <a:spcPts val="300"/>
              </a:spcBef>
            </a:pPr>
            <a:r>
              <a:rPr lang="de-CH" sz="1050" b="0" dirty="0" smtClean="0"/>
              <a:t>Stollen verfüllt</a:t>
            </a:r>
            <a:endParaRPr lang="de-CH" sz="1050" b="0" dirty="0"/>
          </a:p>
        </p:txBody>
      </p:sp>
    </p:spTree>
    <p:extLst>
      <p:ext uri="{BB962C8B-B14F-4D97-AF65-F5344CB8AC3E}">
        <p14:creationId xmlns:p14="http://schemas.microsoft.com/office/powerpoint/2010/main" val="205911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F112D0-A5A7-40A5-B859-F72810E50751}" type="slidenum">
              <a:rPr lang="de-DE" sz="700" b="0" smtClean="0"/>
              <a:pPr/>
              <a:t>13</a:t>
            </a:fld>
            <a:endParaRPr lang="de-DE" sz="700" b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</a:t>
            </a:r>
            <a:r>
              <a:rPr lang="de-CH" dirty="0" smtClean="0"/>
              <a:t>: </a:t>
            </a:r>
            <a:r>
              <a:rPr lang="de-CH" sz="2400" dirty="0" smtClean="0"/>
              <a:t>Bauphase </a:t>
            </a:r>
            <a:r>
              <a:rPr lang="de-CH" sz="1800" b="0" dirty="0" smtClean="0"/>
              <a:t>(Bau Lager </a:t>
            </a:r>
            <a:r>
              <a:rPr lang="de-CH" sz="1800" b="0" dirty="0"/>
              <a:t>≈ 5</a:t>
            </a:r>
            <a:r>
              <a:rPr lang="de-CH" sz="1800" b="0" dirty="0" smtClean="0"/>
              <a:t> </a:t>
            </a:r>
            <a:r>
              <a:rPr lang="de-CH" sz="1800" b="0" dirty="0"/>
              <a:t>Jahre</a:t>
            </a:r>
            <a:r>
              <a:rPr lang="de-CH" sz="1800" b="0" dirty="0" smtClean="0"/>
              <a:t>)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542" y="1698990"/>
            <a:ext cx="3818064" cy="37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63980" y="1069368"/>
            <a:ext cx="3773820" cy="3160713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CH" sz="2000" dirty="0"/>
              <a:t>K</a:t>
            </a:r>
            <a:r>
              <a:rPr lang="de-CH" sz="2000" dirty="0" smtClean="0"/>
              <a:t>eine Abfälle eingelagert!</a:t>
            </a:r>
            <a:endParaRPr lang="de-CH" sz="1800" dirty="0"/>
          </a:p>
          <a:p>
            <a:pPr marL="0" indent="0">
              <a:buFont typeface="Wingdings" pitchFamily="2" charset="2"/>
              <a:buNone/>
            </a:pPr>
            <a:endParaRPr lang="de-CH" sz="20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46564" y="754080"/>
            <a:ext cx="516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Nukleare Betriebsbewilligung</a:t>
            </a:r>
            <a:r>
              <a:rPr lang="de-CH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CH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(KEV Art. </a:t>
            </a:r>
            <a:r>
              <a:rPr lang="de-CH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28 </a:t>
            </a:r>
            <a:r>
              <a:rPr lang="de-CH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Abs. </a:t>
            </a:r>
            <a:r>
              <a:rPr lang="de-CH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</a:t>
            </a:r>
            <a:endParaRPr lang="de-CH" sz="1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3526" y="5667157"/>
            <a:ext cx="8048846" cy="590935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CH" sz="1800" dirty="0" smtClean="0"/>
              <a:t>Keine Abfälle eingelagert</a:t>
            </a:r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63526" y="1297189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567064" y="1513387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5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1084514" y="1180226"/>
            <a:ext cx="128272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CH" sz="1050" b="0" dirty="0" smtClean="0"/>
              <a:t>Stollen zugänglich</a:t>
            </a:r>
          </a:p>
          <a:p>
            <a:pPr>
              <a:spcBef>
                <a:spcPts val="300"/>
              </a:spcBef>
            </a:pPr>
            <a:r>
              <a:rPr lang="de-CH" sz="1050" b="0" dirty="0" smtClean="0"/>
              <a:t>Stollen verfüllt</a:t>
            </a:r>
            <a:endParaRPr lang="de-CH" sz="1050" b="0" dirty="0"/>
          </a:p>
        </p:txBody>
      </p:sp>
    </p:spTree>
    <p:extLst>
      <p:ext uri="{BB962C8B-B14F-4D97-AF65-F5344CB8AC3E}">
        <p14:creationId xmlns:p14="http://schemas.microsoft.com/office/powerpoint/2010/main" val="27377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F112D0-A5A7-40A5-B859-F72810E50751}" type="slidenum">
              <a:rPr lang="de-DE" sz="700" b="0" smtClean="0"/>
              <a:pPr/>
              <a:t>14</a:t>
            </a:fld>
            <a:endParaRPr lang="de-DE" sz="700" b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</a:t>
            </a:r>
            <a:r>
              <a:rPr lang="de-CH" dirty="0" smtClean="0"/>
              <a:t>: </a:t>
            </a:r>
            <a:r>
              <a:rPr lang="de-CH" sz="2400" dirty="0" smtClean="0"/>
              <a:t>Betriebsphase </a:t>
            </a:r>
            <a:r>
              <a:rPr lang="de-CH" sz="1800" b="0" dirty="0" smtClean="0"/>
              <a:t>(Einlagerung &amp; Erweiterung, </a:t>
            </a:r>
            <a:r>
              <a:rPr lang="de-CH" sz="1800" b="0" dirty="0"/>
              <a:t>≈ 20 Jahre</a:t>
            </a:r>
            <a:r>
              <a:rPr lang="de-CH" sz="1800" b="0" dirty="0" smtClean="0"/>
              <a:t>)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617" y="1699064"/>
            <a:ext cx="3817915" cy="37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58533" y="1080000"/>
            <a:ext cx="4285468" cy="3160713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de-CH" sz="2000" dirty="0" smtClean="0"/>
              <a:t>Eingelagerte Abfallgebinde werden umgehend verfüllt, volle Stollen versiegelt</a:t>
            </a:r>
          </a:p>
          <a:p>
            <a:pPr marL="447675" lvl="1" indent="-268288"/>
            <a:r>
              <a:rPr lang="de-CH" sz="1800" dirty="0" smtClean="0">
                <a:solidFill>
                  <a:srgbClr val="FF7F00"/>
                </a:solidFill>
              </a:rPr>
              <a:t>Sofort erhebliche passive Sicherheit</a:t>
            </a:r>
          </a:p>
          <a:p>
            <a:pPr marL="447675" lvl="1" indent="-268288"/>
            <a:r>
              <a:rPr lang="de-CH" sz="1800" dirty="0" smtClean="0"/>
              <a:t>Direkte Zugänglichkeit zu Stollen mit Gebinden</a:t>
            </a:r>
          </a:p>
          <a:p>
            <a:pPr marL="447675" lvl="1" indent="-268288"/>
            <a:r>
              <a:rPr lang="de-CH" sz="1800" dirty="0" smtClean="0">
                <a:solidFill>
                  <a:srgbClr val="FF7F00"/>
                </a:solidFill>
              </a:rPr>
              <a:t>Zugang zu Gebinde</a:t>
            </a:r>
            <a:r>
              <a:rPr lang="de-CH" sz="1800" dirty="0" smtClean="0"/>
              <a:t> verlangt </a:t>
            </a:r>
            <a:r>
              <a:rPr lang="de-CH" sz="1800" dirty="0" err="1" smtClean="0"/>
              <a:t>Entfer-nung</a:t>
            </a:r>
            <a:r>
              <a:rPr lang="de-CH" sz="1800" dirty="0" smtClean="0"/>
              <a:t> Verfüllung (</a:t>
            </a:r>
            <a:r>
              <a:rPr lang="de-CH" sz="1800" dirty="0" err="1" smtClean="0"/>
              <a:t>Bentonit</a:t>
            </a:r>
            <a:r>
              <a:rPr lang="de-CH" sz="1800" dirty="0" smtClean="0"/>
              <a:t>, „weich“)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63526" y="5667157"/>
            <a:ext cx="8048846" cy="590935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CH" sz="1800" dirty="0"/>
              <a:t>Einfache Rückholung ohne besonderen technischen </a:t>
            </a:r>
            <a:r>
              <a:rPr lang="de-CH" sz="1800" dirty="0" smtClean="0"/>
              <a:t>Aufwand</a:t>
            </a:r>
            <a:endParaRPr lang="de-CH" sz="1800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563526" y="882502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67064" y="1098700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5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084514" y="765539"/>
            <a:ext cx="128272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CH" sz="1050" b="0" dirty="0" smtClean="0"/>
              <a:t>Stollen zugänglich</a:t>
            </a:r>
          </a:p>
          <a:p>
            <a:pPr>
              <a:spcBef>
                <a:spcPts val="300"/>
              </a:spcBef>
            </a:pPr>
            <a:r>
              <a:rPr lang="de-CH" sz="1050" b="0" dirty="0" smtClean="0"/>
              <a:t>Stollen verfüllt</a:t>
            </a:r>
            <a:endParaRPr lang="de-CH" sz="1050" b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6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45B1C00-0A50-407C-BCBB-A787C3776534}" type="slidenum">
              <a:rPr lang="de-DE" sz="700" b="0" smtClean="0"/>
              <a:pPr/>
              <a:t>15</a:t>
            </a:fld>
            <a:endParaRPr lang="de-DE" sz="700" b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HAA-Lager:</a:t>
            </a:r>
            <a:r>
              <a:rPr lang="de-CH" dirty="0" smtClean="0"/>
              <a:t> Beobachtungsphase </a:t>
            </a:r>
            <a:r>
              <a:rPr lang="de-CH" sz="1800" b="0" dirty="0" smtClean="0"/>
              <a:t>(Beobachtung Hauptlager, Lagerkammern verschlossen, </a:t>
            </a:r>
            <a:r>
              <a:rPr lang="de-CH" sz="1800" b="0" dirty="0"/>
              <a:t>≈ </a:t>
            </a:r>
            <a:r>
              <a:rPr lang="de-CH" sz="1800" b="0" dirty="0" smtClean="0"/>
              <a:t>10 </a:t>
            </a:r>
            <a:r>
              <a:rPr lang="de-CH" sz="1800" b="0" dirty="0"/>
              <a:t>Jahre</a:t>
            </a:r>
            <a:r>
              <a:rPr lang="de-CH" sz="1800" b="0" dirty="0" smtClean="0"/>
              <a:t>)</a:t>
            </a:r>
            <a:endParaRPr lang="de-CH" sz="1800" b="0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230" y="1693033"/>
            <a:ext cx="3788276" cy="373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847175" y="1080000"/>
            <a:ext cx="4296825" cy="3109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30000"/>
              </a:spcBef>
              <a:buClr>
                <a:srgbClr val="FF7F00"/>
              </a:buClr>
              <a:buFont typeface="Wingdings" pitchFamily="2" charset="2"/>
              <a:buNone/>
            </a:pPr>
            <a:r>
              <a:rPr lang="de-CH" sz="2000" b="0" dirty="0"/>
              <a:t>Einlagerung Abfallgebinde </a:t>
            </a:r>
            <a:r>
              <a:rPr lang="de-CH" sz="2000" b="0" dirty="0" err="1" smtClean="0"/>
              <a:t>abge</a:t>
            </a:r>
            <a:r>
              <a:rPr lang="de-CH" sz="2000" b="0" dirty="0" smtClean="0"/>
              <a:t>-schlossen</a:t>
            </a:r>
            <a:r>
              <a:rPr lang="de-CH" sz="2000" b="0" dirty="0"/>
              <a:t>, alle Stollen verfüllt &amp; </a:t>
            </a:r>
            <a:r>
              <a:rPr lang="de-CH" sz="2000" b="0" dirty="0" err="1" smtClean="0"/>
              <a:t>ver</a:t>
            </a:r>
            <a:r>
              <a:rPr lang="de-CH" sz="2000" b="0" dirty="0" smtClean="0"/>
              <a:t>-siegelt</a:t>
            </a:r>
            <a:endParaRPr lang="de-CH" sz="2000" b="0" dirty="0"/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800" b="0" dirty="0"/>
              <a:t>Erhebliche passive Sicherheit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800" b="0" dirty="0"/>
              <a:t>Direkte Zugänglichkeit zu Stollen mit Gebinden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800" b="0" dirty="0"/>
              <a:t>Zugang zu Gebinde verlangt </a:t>
            </a:r>
            <a:r>
              <a:rPr lang="de-CH" sz="1800" b="0" dirty="0" err="1" smtClean="0">
                <a:solidFill>
                  <a:srgbClr val="FF7F00"/>
                </a:solidFill>
              </a:rPr>
              <a:t>Entfer-nung</a:t>
            </a:r>
            <a:r>
              <a:rPr lang="de-CH" sz="1800" b="0" dirty="0" smtClean="0">
                <a:solidFill>
                  <a:srgbClr val="FF7F00"/>
                </a:solidFill>
              </a:rPr>
              <a:t> </a:t>
            </a:r>
            <a:r>
              <a:rPr lang="de-CH" sz="1800" b="0" dirty="0">
                <a:solidFill>
                  <a:srgbClr val="FF7F00"/>
                </a:solidFill>
              </a:rPr>
              <a:t>Verfüllung in Stollen</a:t>
            </a:r>
            <a:r>
              <a:rPr lang="de-CH" sz="1800" b="0" dirty="0"/>
              <a:t> (</a:t>
            </a:r>
            <a:r>
              <a:rPr lang="de-CH" sz="1800" b="0" dirty="0" err="1"/>
              <a:t>Bentonit</a:t>
            </a:r>
            <a:r>
              <a:rPr lang="de-CH" sz="1800" b="0" dirty="0"/>
              <a:t>, „weich</a:t>
            </a:r>
            <a:r>
              <a:rPr lang="de-CH" sz="1800" b="0" dirty="0" smtClean="0"/>
              <a:t>“)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6564" y="754080"/>
            <a:ext cx="5955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Anordnungen für Beobachtungsphase</a:t>
            </a:r>
            <a:r>
              <a:rPr lang="de-CH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(KEV Art. 68 Abs. 1)</a:t>
            </a:r>
            <a:endParaRPr lang="de-CH" sz="1800" b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2893" y="5667157"/>
            <a:ext cx="8070112" cy="590935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CH" sz="1800" dirty="0" smtClean="0"/>
              <a:t>Normale Rückholbarkeit durch Entfernen des </a:t>
            </a:r>
            <a:r>
              <a:rPr lang="de-CH" sz="1800" dirty="0" err="1" smtClean="0"/>
              <a:t>Verfüllmaterials</a:t>
            </a:r>
            <a:r>
              <a:rPr lang="de-CH" sz="1800" dirty="0" smtClean="0"/>
              <a:t> und Auslagerung der Endlagerbehälter</a:t>
            </a:r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63526" y="1297189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567064" y="1513387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5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084514" y="1180226"/>
            <a:ext cx="128272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CH" sz="1050" b="0" dirty="0" smtClean="0"/>
              <a:t>Stollen zugänglich</a:t>
            </a:r>
          </a:p>
          <a:p>
            <a:pPr>
              <a:spcBef>
                <a:spcPts val="300"/>
              </a:spcBef>
            </a:pPr>
            <a:r>
              <a:rPr lang="de-CH" sz="1050" b="0" dirty="0" smtClean="0"/>
              <a:t>Stollen verfüllt</a:t>
            </a:r>
            <a:endParaRPr lang="de-CH" sz="1050" b="0" dirty="0"/>
          </a:p>
        </p:txBody>
      </p:sp>
    </p:spTree>
    <p:extLst>
      <p:ext uri="{BB962C8B-B14F-4D97-AF65-F5344CB8AC3E}">
        <p14:creationId xmlns:p14="http://schemas.microsoft.com/office/powerpoint/2010/main" val="2841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9699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529FC70-0272-49C2-8164-CDE58A141F52}" type="slidenum">
              <a:rPr lang="de-DE" sz="700" b="0" smtClean="0"/>
              <a:pPr/>
              <a:t>16</a:t>
            </a:fld>
            <a:endParaRPr lang="de-DE" sz="700" b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HAA-Lager: </a:t>
            </a:r>
            <a:r>
              <a:rPr lang="de-CH" sz="2400" dirty="0" smtClean="0"/>
              <a:t>Beobachtungsphase </a:t>
            </a:r>
            <a:br>
              <a:rPr lang="de-CH" sz="2400" dirty="0" smtClean="0"/>
            </a:br>
            <a:r>
              <a:rPr lang="de-CH" sz="1800" b="0" dirty="0" smtClean="0"/>
              <a:t>(</a:t>
            </a:r>
            <a:r>
              <a:rPr lang="de-CH" sz="1800" b="0" dirty="0"/>
              <a:t>Verschluss Hauptlager, ≥ 50 </a:t>
            </a:r>
            <a:r>
              <a:rPr lang="de-CH" sz="1800" b="0" dirty="0" smtClean="0"/>
              <a:t>Jahre)</a:t>
            </a:r>
            <a:endParaRPr lang="de-CH" sz="1800" b="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979" y="1694491"/>
            <a:ext cx="3777418" cy="37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851836" y="1080000"/>
            <a:ext cx="4292163" cy="5054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30000"/>
              </a:spcBef>
              <a:buClr>
                <a:srgbClr val="FF7F00"/>
              </a:buClr>
              <a:buFont typeface="Wingdings" pitchFamily="2" charset="2"/>
              <a:buNone/>
            </a:pPr>
            <a:r>
              <a:rPr lang="de-CH" sz="1800" b="0" dirty="0"/>
              <a:t>Alle </a:t>
            </a:r>
            <a:r>
              <a:rPr lang="de-CH" sz="1800" b="0" dirty="0" smtClean="0"/>
              <a:t>Stollen, Lagerfeldzugang und Schacht (oder Zugangstunnel) verfüllt </a:t>
            </a:r>
            <a:r>
              <a:rPr lang="de-CH" sz="1800" b="0" dirty="0"/>
              <a:t>&amp; versiegelt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/>
              <a:t>Weiter erhöhte passive </a:t>
            </a:r>
            <a:r>
              <a:rPr lang="de-CH" sz="1700" b="0" dirty="0" smtClean="0"/>
              <a:t>Sicherheit</a:t>
            </a:r>
            <a:endParaRPr lang="de-CH" sz="1700" b="0" dirty="0"/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 smtClean="0"/>
              <a:t>Zugang über Schacht (Auslegung) oder Entfernung Verfüllung Zugangstunnel)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 smtClean="0"/>
              <a:t>Zugang verlangt </a:t>
            </a:r>
            <a:r>
              <a:rPr lang="de-CH" sz="1700" b="0" dirty="0">
                <a:solidFill>
                  <a:srgbClr val="FF7F00"/>
                </a:solidFill>
              </a:rPr>
              <a:t>Entfernung </a:t>
            </a:r>
            <a:r>
              <a:rPr lang="de-CH" sz="1700" b="0" dirty="0" smtClean="0">
                <a:solidFill>
                  <a:srgbClr val="FF7F00"/>
                </a:solidFill>
              </a:rPr>
              <a:t>Verfüllung Lagerfeldzugänge </a:t>
            </a:r>
            <a:r>
              <a:rPr lang="de-CH" sz="1700" b="0" dirty="0" smtClean="0"/>
              <a:t>(</a:t>
            </a:r>
            <a:r>
              <a:rPr lang="de-CH" sz="1700" b="0" dirty="0" err="1" smtClean="0"/>
              <a:t>Bentonit</a:t>
            </a:r>
            <a:r>
              <a:rPr lang="de-CH" sz="1700" b="0" dirty="0"/>
              <a:t>, „weich</a:t>
            </a:r>
            <a:r>
              <a:rPr lang="de-CH" sz="1700" b="0" dirty="0" smtClean="0"/>
              <a:t>“) </a:t>
            </a:r>
            <a:endParaRPr lang="de-CH" sz="1700" b="0" dirty="0"/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/>
              <a:t>Zugang zu Gebinde verlangt </a:t>
            </a:r>
            <a:r>
              <a:rPr lang="de-CH" sz="1700" b="0" dirty="0" err="1" smtClean="0"/>
              <a:t>Entfer-nung</a:t>
            </a:r>
            <a:r>
              <a:rPr lang="de-CH" sz="1700" b="0" dirty="0" smtClean="0"/>
              <a:t> </a:t>
            </a:r>
            <a:r>
              <a:rPr lang="de-CH" sz="1700" b="0" dirty="0"/>
              <a:t>Stollen-Verfüllung (</a:t>
            </a:r>
            <a:r>
              <a:rPr lang="de-CH" sz="1700" b="0" dirty="0" err="1"/>
              <a:t>Bentonit</a:t>
            </a:r>
            <a:r>
              <a:rPr lang="de-CH" sz="1700" b="0" dirty="0"/>
              <a:t>, „weich</a:t>
            </a:r>
            <a:r>
              <a:rPr lang="de-CH" sz="1700" b="0" dirty="0" smtClean="0"/>
              <a:t>“)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6564" y="754080"/>
            <a:ext cx="569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Bewilligung Verschluss </a:t>
            </a:r>
            <a:r>
              <a:rPr lang="de-CH" sz="18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Hauptlager </a:t>
            </a:r>
            <a:r>
              <a:rPr lang="de-CH" sz="16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(KEV Art. 69 Abs. 2)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31628" y="5667157"/>
            <a:ext cx="8048846" cy="590935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CH" sz="1800" dirty="0" smtClean="0"/>
              <a:t>Normale Rückholbarkeit durch Entfernen des </a:t>
            </a:r>
            <a:r>
              <a:rPr lang="de-CH" sz="1800" dirty="0" err="1" smtClean="0"/>
              <a:t>Verfüllmaterials</a:t>
            </a:r>
            <a:r>
              <a:rPr lang="de-CH" sz="1800" dirty="0" smtClean="0"/>
              <a:t> und Auslagerung der Endlagerbehälter</a:t>
            </a:r>
            <a:endParaRPr lang="de-CH" sz="180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63526" y="1297189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567064" y="1513387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5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084514" y="1180226"/>
            <a:ext cx="128272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CH" sz="1050" b="0" dirty="0" smtClean="0"/>
              <a:t>Stollen zugänglich</a:t>
            </a:r>
          </a:p>
          <a:p>
            <a:pPr>
              <a:spcBef>
                <a:spcPts val="300"/>
              </a:spcBef>
            </a:pPr>
            <a:r>
              <a:rPr lang="de-CH" sz="1050" b="0" dirty="0" smtClean="0"/>
              <a:t>Stollen verfüllt</a:t>
            </a:r>
            <a:endParaRPr lang="de-CH" sz="1050" b="0" dirty="0"/>
          </a:p>
        </p:txBody>
      </p:sp>
      <p:sp>
        <p:nvSpPr>
          <p:cNvPr id="3" name="Freihandform 2"/>
          <p:cNvSpPr/>
          <p:nvPr/>
        </p:nvSpPr>
        <p:spPr bwMode="auto">
          <a:xfrm>
            <a:off x="1105786" y="1626781"/>
            <a:ext cx="1275907" cy="786810"/>
          </a:xfrm>
          <a:custGeom>
            <a:avLst/>
            <a:gdLst>
              <a:gd name="connsiteX0" fmla="*/ 74428 w 1275907"/>
              <a:gd name="connsiteY0" fmla="*/ 10633 h 786810"/>
              <a:gd name="connsiteX1" fmla="*/ 1275907 w 1275907"/>
              <a:gd name="connsiteY1" fmla="*/ 0 h 786810"/>
              <a:gd name="connsiteX2" fmla="*/ 1233377 w 1275907"/>
              <a:gd name="connsiteY2" fmla="*/ 244549 h 786810"/>
              <a:gd name="connsiteX3" fmla="*/ 882502 w 1275907"/>
              <a:gd name="connsiteY3" fmla="*/ 552893 h 786810"/>
              <a:gd name="connsiteX4" fmla="*/ 606056 w 1275907"/>
              <a:gd name="connsiteY4" fmla="*/ 786810 h 786810"/>
              <a:gd name="connsiteX5" fmla="*/ 0 w 1275907"/>
              <a:gd name="connsiteY5" fmla="*/ 308345 h 786810"/>
              <a:gd name="connsiteX6" fmla="*/ 74428 w 1275907"/>
              <a:gd name="connsiteY6" fmla="*/ 10633 h 78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907" h="786810">
                <a:moveTo>
                  <a:pt x="74428" y="10633"/>
                </a:moveTo>
                <a:lnTo>
                  <a:pt x="1275907" y="0"/>
                </a:lnTo>
                <a:lnTo>
                  <a:pt x="1233377" y="244549"/>
                </a:lnTo>
                <a:lnTo>
                  <a:pt x="882502" y="552893"/>
                </a:lnTo>
                <a:lnTo>
                  <a:pt x="606056" y="786810"/>
                </a:lnTo>
                <a:lnTo>
                  <a:pt x="0" y="308345"/>
                </a:lnTo>
                <a:lnTo>
                  <a:pt x="74428" y="10633"/>
                </a:lnTo>
                <a:close/>
              </a:path>
            </a:pathLst>
          </a:cu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ihandform 13"/>
          <p:cNvSpPr/>
          <p:nvPr/>
        </p:nvSpPr>
        <p:spPr bwMode="auto">
          <a:xfrm>
            <a:off x="1817649" y="2133600"/>
            <a:ext cx="219307" cy="197005"/>
          </a:xfrm>
          <a:custGeom>
            <a:avLst/>
            <a:gdLst>
              <a:gd name="connsiteX0" fmla="*/ 219307 w 219307"/>
              <a:gd name="connsiteY0" fmla="*/ 0 h 197005"/>
              <a:gd name="connsiteX1" fmla="*/ 0 w 219307"/>
              <a:gd name="connsiteY1" fmla="*/ 197005 h 197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9307" h="197005">
                <a:moveTo>
                  <a:pt x="219307" y="0"/>
                </a:moveTo>
                <a:lnTo>
                  <a:pt x="0" y="197005"/>
                </a:lnTo>
              </a:path>
            </a:pathLst>
          </a:custGeom>
          <a:noFill/>
          <a:ln w="0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30723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1C84C2-CB4E-4E8C-833A-155617DB3768}" type="slidenum">
              <a:rPr lang="de-DE" sz="700" b="0" smtClean="0"/>
              <a:pPr/>
              <a:t>17</a:t>
            </a:fld>
            <a:endParaRPr lang="de-DE" sz="700" b="0" smtClean="0"/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313" y="1693156"/>
            <a:ext cx="3802522" cy="37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31763"/>
            <a:ext cx="8408987" cy="552450"/>
          </a:xfrm>
        </p:spPr>
        <p:txBody>
          <a:bodyPr/>
          <a:lstStyle/>
          <a:p>
            <a:r>
              <a:rPr lang="de-CH" sz="2600" dirty="0" smtClean="0"/>
              <a:t>HAA-Lager:</a:t>
            </a:r>
            <a:r>
              <a:rPr lang="de-CH" dirty="0" smtClean="0"/>
              <a:t> Nach-Verschlussphase</a:t>
            </a:r>
            <a:endParaRPr lang="de-CH" sz="2400" b="0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51089" y="1080000"/>
            <a:ext cx="4292911" cy="52463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30000"/>
              </a:spcBef>
              <a:buClr>
                <a:srgbClr val="FF7F00"/>
              </a:buClr>
              <a:buFont typeface="Wingdings" pitchFamily="2" charset="2"/>
              <a:buNone/>
            </a:pPr>
            <a:r>
              <a:rPr lang="de-CH" sz="2000" b="0" dirty="0"/>
              <a:t>Alle Stollen, Zugangstunnel,  Rampe &amp; Schacht verfüllt &amp; versiegelt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/>
              <a:t>Hohes Mass an passiver Sicherheit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/>
              <a:t>Zugang zu Stollen verlangt Entfernung Verfüllung &amp; Versiegelung  von Tunnels &amp; </a:t>
            </a:r>
            <a:r>
              <a:rPr lang="de-CH" sz="1700" b="0" dirty="0">
                <a:solidFill>
                  <a:srgbClr val="FF7F00"/>
                </a:solidFill>
              </a:rPr>
              <a:t>Zugang</a:t>
            </a:r>
            <a:r>
              <a:rPr lang="de-CH" sz="1700" b="0" dirty="0"/>
              <a:t> (</a:t>
            </a:r>
            <a:r>
              <a:rPr lang="de-CH" sz="1700" b="0" dirty="0" err="1"/>
              <a:t>Bentonit</a:t>
            </a:r>
            <a:r>
              <a:rPr lang="de-CH" sz="1700" b="0" dirty="0"/>
              <a:t>, Siegel)</a:t>
            </a:r>
          </a:p>
          <a:p>
            <a:pPr marL="447675" lvl="1" indent="-268288">
              <a:spcBef>
                <a:spcPct val="20000"/>
              </a:spcBef>
              <a:buClr>
                <a:srgbClr val="FF7F00"/>
              </a:buClr>
              <a:buFontTx/>
              <a:buChar char="-"/>
            </a:pPr>
            <a:r>
              <a:rPr lang="de-CH" sz="1700" b="0" dirty="0"/>
              <a:t>Zugang zu Gebinde verlangt Entfernung Stollen-Verfüllung (</a:t>
            </a:r>
            <a:r>
              <a:rPr lang="de-CH" sz="1700" b="0" dirty="0" err="1"/>
              <a:t>Bentonit</a:t>
            </a:r>
            <a:r>
              <a:rPr lang="de-CH" sz="1700" b="0" dirty="0"/>
              <a:t>, „weich</a:t>
            </a:r>
            <a:r>
              <a:rPr lang="de-CH" sz="1700" b="0" dirty="0" smtClean="0"/>
              <a:t>“)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6564" y="754080"/>
            <a:ext cx="645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Bewilligung Verschluss </a:t>
            </a:r>
            <a:r>
              <a:rPr lang="de-CH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Gesamtlager </a:t>
            </a:r>
            <a:r>
              <a:rPr lang="de-CH" sz="18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(KEV Art. 69 Abs. 2)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2260" y="5667157"/>
            <a:ext cx="8070112" cy="590935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de-CH" sz="1800" dirty="0" smtClean="0"/>
              <a:t>Für einige 100 Jahre normale Rückholbarkeit durch Entfernen des Verfüll-materials und Auslagerung der Endlagerbehälter</a:t>
            </a:r>
            <a:endParaRPr lang="de-CH" sz="1800" b="1" dirty="0">
              <a:solidFill>
                <a:srgbClr val="FF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63526" y="1307822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567064" y="1524020"/>
            <a:ext cx="477091" cy="0"/>
          </a:xfrm>
          <a:prstGeom prst="line">
            <a:avLst/>
          </a:prstGeom>
          <a:noFill/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FF505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084514" y="1190859"/>
            <a:ext cx="1282723" cy="453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de-CH" sz="1050" b="0" dirty="0" smtClean="0"/>
              <a:t>Stollen zugänglich</a:t>
            </a:r>
          </a:p>
          <a:p>
            <a:pPr>
              <a:spcBef>
                <a:spcPts val="300"/>
              </a:spcBef>
            </a:pPr>
            <a:r>
              <a:rPr lang="de-CH" sz="1050" b="0" dirty="0" smtClean="0"/>
              <a:t>Stollen verfüllt</a:t>
            </a:r>
            <a:endParaRPr lang="de-CH" sz="1050" b="0" dirty="0"/>
          </a:p>
        </p:txBody>
      </p:sp>
      <p:sp>
        <p:nvSpPr>
          <p:cNvPr id="3" name="Freihandform 2"/>
          <p:cNvSpPr/>
          <p:nvPr/>
        </p:nvSpPr>
        <p:spPr bwMode="auto">
          <a:xfrm>
            <a:off x="1180214" y="1626781"/>
            <a:ext cx="1329070" cy="818707"/>
          </a:xfrm>
          <a:custGeom>
            <a:avLst/>
            <a:gdLst>
              <a:gd name="connsiteX0" fmla="*/ 0 w 1329070"/>
              <a:gd name="connsiteY0" fmla="*/ 0 h 818707"/>
              <a:gd name="connsiteX1" fmla="*/ 1329070 w 1329070"/>
              <a:gd name="connsiteY1" fmla="*/ 31898 h 818707"/>
              <a:gd name="connsiteX2" fmla="*/ 1010093 w 1329070"/>
              <a:gd name="connsiteY2" fmla="*/ 552893 h 818707"/>
              <a:gd name="connsiteX3" fmla="*/ 882502 w 1329070"/>
              <a:gd name="connsiteY3" fmla="*/ 616689 h 818707"/>
              <a:gd name="connsiteX4" fmla="*/ 712381 w 1329070"/>
              <a:gd name="connsiteY4" fmla="*/ 818707 h 818707"/>
              <a:gd name="connsiteX5" fmla="*/ 138223 w 1329070"/>
              <a:gd name="connsiteY5" fmla="*/ 691117 h 818707"/>
              <a:gd name="connsiteX6" fmla="*/ 53163 w 1329070"/>
              <a:gd name="connsiteY6" fmla="*/ 21266 h 8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9070" h="818707">
                <a:moveTo>
                  <a:pt x="0" y="0"/>
                </a:moveTo>
                <a:lnTo>
                  <a:pt x="1329070" y="31898"/>
                </a:lnTo>
                <a:lnTo>
                  <a:pt x="1010093" y="552893"/>
                </a:lnTo>
                <a:lnTo>
                  <a:pt x="882502" y="616689"/>
                </a:lnTo>
                <a:lnTo>
                  <a:pt x="712381" y="818707"/>
                </a:lnTo>
                <a:lnTo>
                  <a:pt x="138223" y="691117"/>
                </a:lnTo>
                <a:lnTo>
                  <a:pt x="53163" y="21266"/>
                </a:lnTo>
              </a:path>
            </a:pathLst>
          </a:cu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Abfallgebinde, Endlagerbehälter und Verfüllung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Barrierenkonzept</a:t>
            </a:r>
            <a:r>
              <a:rPr lang="de-CH" dirty="0" smtClean="0"/>
              <a:t> und Rückholungsschritte</a:t>
            </a:r>
            <a:endParaRPr lang="de-CH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99" y="919790"/>
            <a:ext cx="5175962" cy="5399088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sp>
        <p:nvSpPr>
          <p:cNvPr id="9" name="Rechteck 8"/>
          <p:cNvSpPr/>
          <p:nvPr/>
        </p:nvSpPr>
        <p:spPr bwMode="auto">
          <a:xfrm>
            <a:off x="5952455" y="3948251"/>
            <a:ext cx="2913320" cy="789621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Entfernen und aufladen </a:t>
            </a:r>
            <a:r>
              <a:rPr kumimoji="0" lang="de-CH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Verfüllmaterial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5952455" y="1095089"/>
            <a:ext cx="2913320" cy="789621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0" dirty="0" smtClean="0">
                <a:solidFill>
                  <a:schemeClr val="bg1"/>
                </a:solidFill>
              </a:rPr>
              <a:t>Transport Endlagerbehälter an die Oberfläche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952455" y="2521670"/>
            <a:ext cx="2913320" cy="789621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0" dirty="0" smtClean="0">
                <a:solidFill>
                  <a:schemeClr val="bg1"/>
                </a:solidFill>
              </a:rPr>
              <a:t>Lösen und aufladen Endlagerbehälter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7" name="Gerade Verbindung mit Pfeil 16"/>
          <p:cNvCxnSpPr>
            <a:stCxn id="9" idx="0"/>
            <a:endCxn id="13" idx="2"/>
          </p:cNvCxnSpPr>
          <p:nvPr/>
        </p:nvCxnSpPr>
        <p:spPr bwMode="auto">
          <a:xfrm flipV="1">
            <a:off x="7409115" y="3311291"/>
            <a:ext cx="0" cy="636960"/>
          </a:xfrm>
          <a:prstGeom prst="straightConnector1">
            <a:avLst/>
          </a:prstGeom>
          <a:noFill/>
          <a:ln w="19050" cap="flat" cmpd="sng" algn="ctr">
            <a:solidFill>
              <a:srgbClr val="03577C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>
            <a:stCxn id="13" idx="0"/>
            <a:endCxn id="10" idx="2"/>
          </p:cNvCxnSpPr>
          <p:nvPr/>
        </p:nvCxnSpPr>
        <p:spPr bwMode="auto">
          <a:xfrm flipV="1">
            <a:off x="7409115" y="1884710"/>
            <a:ext cx="0" cy="636960"/>
          </a:xfrm>
          <a:prstGeom prst="straightConnector1">
            <a:avLst/>
          </a:prstGeom>
          <a:noFill/>
          <a:ln w="19050" cap="flat" cmpd="sng" algn="ctr">
            <a:solidFill>
              <a:srgbClr val="03577C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/>
          <p:cNvSpPr/>
          <p:nvPr/>
        </p:nvSpPr>
        <p:spPr bwMode="auto">
          <a:xfrm>
            <a:off x="5952455" y="5374832"/>
            <a:ext cx="2913320" cy="789621"/>
          </a:xfrm>
          <a:prstGeom prst="rect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600" b="0" dirty="0" smtClean="0">
                <a:solidFill>
                  <a:schemeClr val="bg1"/>
                </a:solidFill>
              </a:rPr>
              <a:t>Evtl. w</a:t>
            </a: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iederherstellen</a:t>
            </a:r>
            <a:r>
              <a:rPr kumimoji="0" lang="de-CH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der Zugänge und Infrastruktur (Fördereinrichtung, etc.)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2" name="Gerade Verbindung mit Pfeil 21"/>
          <p:cNvCxnSpPr>
            <a:stCxn id="18" idx="0"/>
            <a:endCxn id="9" idx="2"/>
          </p:cNvCxnSpPr>
          <p:nvPr/>
        </p:nvCxnSpPr>
        <p:spPr bwMode="auto">
          <a:xfrm flipV="1">
            <a:off x="7409115" y="4737872"/>
            <a:ext cx="0" cy="636960"/>
          </a:xfrm>
          <a:prstGeom prst="straightConnector1">
            <a:avLst/>
          </a:prstGeom>
          <a:noFill/>
          <a:ln w="19050" cap="flat" cmpd="sng" algn="ctr">
            <a:solidFill>
              <a:srgbClr val="03577C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763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Gliederung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Vorgaben</a:t>
            </a:r>
          </a:p>
          <a:p>
            <a:r>
              <a:rPr lang="de-CH" dirty="0" smtClean="0"/>
              <a:t>Grundlagen </a:t>
            </a:r>
            <a:r>
              <a:rPr lang="de-CH" dirty="0" err="1" smtClean="0"/>
              <a:t>Nagra</a:t>
            </a:r>
            <a:endParaRPr lang="de-CH" dirty="0" smtClean="0"/>
          </a:p>
          <a:p>
            <a:r>
              <a:rPr lang="de-CH" dirty="0" smtClean="0"/>
              <a:t>Rückholbarkeitsskala</a:t>
            </a:r>
          </a:p>
          <a:p>
            <a:r>
              <a:rPr lang="de-CH" dirty="0" smtClean="0"/>
              <a:t>Schrittweise Realisierung</a:t>
            </a:r>
          </a:p>
          <a:p>
            <a:r>
              <a:rPr lang="de-CH" dirty="0" smtClean="0"/>
              <a:t>Abfallgebinde, Endlagerbehälter und </a:t>
            </a:r>
            <a:r>
              <a:rPr lang="de-CH" dirty="0" err="1" smtClean="0"/>
              <a:t>Verfüllmaterial</a:t>
            </a:r>
            <a:endParaRPr lang="de-CH" dirty="0" smtClean="0"/>
          </a:p>
          <a:p>
            <a:r>
              <a:rPr lang="de-CH" dirty="0" smtClean="0"/>
              <a:t>Technische Konzepte zur Rückholung</a:t>
            </a:r>
          </a:p>
          <a:p>
            <a:r>
              <a:rPr lang="de-CH" dirty="0" smtClean="0"/>
              <a:t>Schlussfolgerungen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Abfallgebinde und Endlagerbehälter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556" y="839554"/>
            <a:ext cx="5434584" cy="2816352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893461"/>
              </p:ext>
            </p:extLst>
          </p:nvPr>
        </p:nvGraphicFramePr>
        <p:xfrm>
          <a:off x="492642" y="3810588"/>
          <a:ext cx="8045304" cy="253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85"/>
                <a:gridCol w="1903873"/>
                <a:gridCol w="1903873"/>
                <a:gridCol w="1903873"/>
              </a:tblGrid>
              <a:tr h="317131">
                <a:tc>
                  <a:txBody>
                    <a:bodyPr/>
                    <a:lstStyle/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BE-ELB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HAA-ELB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SMA/LMA-ELB</a:t>
                      </a:r>
                      <a:endParaRPr lang="de-CH" sz="1400" dirty="0"/>
                    </a:p>
                  </a:txBody>
                  <a:tcPr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Länge</a:t>
                      </a:r>
                      <a:r>
                        <a:rPr lang="de-CH" sz="1400" baseline="0" dirty="0" smtClean="0"/>
                        <a:t> / Breite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&lt;</a:t>
                      </a:r>
                      <a:r>
                        <a:rPr lang="de-CH" sz="1400" baseline="0" dirty="0" smtClean="0"/>
                        <a:t> 5 m / </a:t>
                      </a:r>
                      <a:r>
                        <a:rPr lang="de-CH" sz="1400" baseline="0" dirty="0" smtClean="0">
                          <a:sym typeface="Symbol"/>
                        </a:rPr>
                        <a:t> 1.05m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&lt;</a:t>
                      </a:r>
                      <a:r>
                        <a:rPr lang="de-CH" sz="1400" baseline="0" dirty="0" smtClean="0"/>
                        <a:t> 3.4m / </a:t>
                      </a:r>
                      <a:r>
                        <a:rPr lang="de-CH" sz="1400" baseline="0" dirty="0" smtClean="0">
                          <a:sym typeface="Symbol"/>
                        </a:rPr>
                        <a:t> 0.95m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4.5 m x 2.5 m</a:t>
                      </a:r>
                      <a:endParaRPr lang="de-CH" sz="1400" dirty="0"/>
                    </a:p>
                  </a:txBody>
                  <a:tcPr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Volumen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3.8 – 4.4 m</a:t>
                      </a:r>
                      <a:r>
                        <a:rPr lang="de-CH" sz="1400" baseline="30000" dirty="0" smtClean="0"/>
                        <a:t>3</a:t>
                      </a:r>
                      <a:endParaRPr lang="de-CH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2.4 m</a:t>
                      </a:r>
                      <a:r>
                        <a:rPr lang="de-CH" sz="1400" baseline="30000" dirty="0" smtClean="0"/>
                        <a:t>3</a:t>
                      </a:r>
                      <a:endParaRPr lang="de-CH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≤ 26 m</a:t>
                      </a:r>
                      <a:r>
                        <a:rPr lang="de-CH" sz="1400" baseline="30000" dirty="0" smtClean="0"/>
                        <a:t>3</a:t>
                      </a:r>
                      <a:endParaRPr lang="de-CH" sz="1400" baseline="30000" dirty="0"/>
                    </a:p>
                  </a:txBody>
                  <a:tcPr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Masse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&lt;</a:t>
                      </a:r>
                      <a:r>
                        <a:rPr lang="de-CH" sz="1400" baseline="0" dirty="0" smtClean="0"/>
                        <a:t> 30 t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&lt; 15 t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≤ 80 t</a:t>
                      </a:r>
                      <a:endParaRPr lang="de-CH" sz="1400" dirty="0"/>
                    </a:p>
                  </a:txBody>
                  <a:tcPr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Materialisierung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Stahl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Stahl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Beton / Einkorn-Mörtel</a:t>
                      </a:r>
                      <a:endParaRPr lang="de-CH" sz="1400" dirty="0"/>
                    </a:p>
                  </a:txBody>
                  <a:tcPr marL="36000" marR="36000"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Oberflächentemperatur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&lt; 120°C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&lt;&lt; 120°C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Gebirgstemperatur</a:t>
                      </a:r>
                      <a:endParaRPr lang="de-CH" sz="1400" dirty="0"/>
                    </a:p>
                  </a:txBody>
                  <a:tcPr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Oberflächendosisleistung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Hoch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Hoch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Klein</a:t>
                      </a:r>
                      <a:endParaRPr lang="de-CH" sz="1400" dirty="0"/>
                    </a:p>
                  </a:txBody>
                  <a:tcPr/>
                </a:tc>
              </a:tr>
              <a:tr h="317131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Integrität (Auslegung)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&gt;</a:t>
                      </a:r>
                      <a:r>
                        <a:rPr lang="de-CH" sz="1400" baseline="0" dirty="0" smtClean="0"/>
                        <a:t> 1000 Jahre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&gt; 1000 Jahre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dirty="0" smtClean="0"/>
                        <a:t>Einige 100 Jahre</a:t>
                      </a:r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Verfüllung zwischen den SMA-Endlagerbehältern </a:t>
            </a:r>
            <a:br>
              <a:rPr lang="de-CH" sz="2000" dirty="0" smtClean="0"/>
            </a:br>
            <a:r>
              <a:rPr lang="de-CH" sz="2000" dirty="0" smtClean="0"/>
              <a:t>(und den Abfallgebinden im Endlagerbehälter) </a:t>
            </a:r>
            <a:br>
              <a:rPr lang="de-CH" sz="2000" dirty="0" smtClean="0"/>
            </a:br>
            <a:r>
              <a:rPr lang="de-CH" sz="2000" dirty="0" smtClean="0"/>
              <a:t>mit Einkorn-Mörtel (vgl. NTB 92-11)</a:t>
            </a:r>
          </a:p>
          <a:p>
            <a:pPr lvl="1"/>
            <a:endParaRPr lang="de-CH" sz="2000" dirty="0" smtClean="0"/>
          </a:p>
          <a:p>
            <a:pPr lvl="1"/>
            <a:endParaRPr lang="de-CH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Verfüllung der SMA/LMA-Lagerkavernen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488" y="3638874"/>
            <a:ext cx="5688613" cy="272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2995585" cy="361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5" b="4788"/>
          <a:stretch/>
        </p:blipFill>
        <p:spPr bwMode="auto">
          <a:xfrm>
            <a:off x="6751674" y="861237"/>
            <a:ext cx="2222204" cy="27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66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Labor- und in-Situ Versuche 1994</a:t>
            </a:r>
          </a:p>
          <a:p>
            <a:pPr lvl="1"/>
            <a:endParaRPr lang="de-CH" sz="2400" dirty="0" smtClean="0"/>
          </a:p>
          <a:p>
            <a:pPr lvl="1"/>
            <a:endParaRPr lang="de-CH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Verfüllung der SMA/LMA-Lagerkavernen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18" t="12057" r="3530" b="11017"/>
          <a:stretch/>
        </p:blipFill>
        <p:spPr bwMode="auto">
          <a:xfrm rot="5400000">
            <a:off x="4017626" y="3786684"/>
            <a:ext cx="2231466" cy="2914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8" t="2165" r="4816" b="9330"/>
          <a:stretch/>
        </p:blipFill>
        <p:spPr bwMode="auto">
          <a:xfrm>
            <a:off x="6590554" y="3327521"/>
            <a:ext cx="2032450" cy="3021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76" t="19434" r="4635" b="1698"/>
          <a:stretch/>
        </p:blipFill>
        <p:spPr bwMode="auto">
          <a:xfrm rot="5400000">
            <a:off x="968252" y="3680889"/>
            <a:ext cx="2231467" cy="312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9" t="3297" r="5325" b="25826"/>
          <a:stretch/>
        </p:blipFill>
        <p:spPr>
          <a:xfrm>
            <a:off x="657441" y="1425894"/>
            <a:ext cx="4176102" cy="23830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160"/>
          <a:stretch/>
        </p:blipFill>
        <p:spPr>
          <a:xfrm>
            <a:off x="1218474" y="3680210"/>
            <a:ext cx="3615069" cy="364198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 bwMode="auto">
          <a:xfrm flipH="1">
            <a:off x="4660744" y="2360428"/>
            <a:ext cx="3962260" cy="733644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3577C"/>
          </a:solidFill>
          <a:ln w="0" cap="flat" cmpd="sng" algn="ctr">
            <a:solidFill>
              <a:srgbClr val="03577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Geringe Festigkeiten</a:t>
            </a:r>
            <a:r>
              <a:rPr kumimoji="0" lang="de-CH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&lt;&lt; Festigkeiten Endlagerbehälter &amp; Kavernenausbau</a:t>
            </a:r>
            <a:endParaRPr kumimoji="0" lang="de-CH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EB-in-situ Experiment </a:t>
            </a:r>
            <a:r>
              <a:rPr lang="de-CH" sz="2400" dirty="0" err="1" smtClean="0"/>
              <a:t>Dismantling</a:t>
            </a:r>
            <a:r>
              <a:rPr lang="de-CH" sz="2400" dirty="0" smtClean="0"/>
              <a:t> </a:t>
            </a:r>
            <a:r>
              <a:rPr lang="de-CH" sz="2000" b="0" dirty="0" smtClean="0"/>
              <a:t>(</a:t>
            </a:r>
            <a:r>
              <a:rPr lang="de-CH" sz="2000" b="0" dirty="0" err="1" smtClean="0"/>
              <a:t>Mont</a:t>
            </a:r>
            <a:r>
              <a:rPr lang="de-CH" sz="2000" b="0" dirty="0" smtClean="0"/>
              <a:t> Terri, 2013)</a:t>
            </a:r>
            <a:endParaRPr lang="de-CH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Ausbau EB-Experiment </a:t>
            </a:r>
            <a:r>
              <a:rPr lang="de-CH" sz="2000" dirty="0" err="1" smtClean="0"/>
              <a:t>Mont</a:t>
            </a:r>
            <a:r>
              <a:rPr lang="de-CH" sz="2000" dirty="0" smtClean="0"/>
              <a:t> Terri nach ca. 12 Jahren</a:t>
            </a:r>
            <a:endParaRPr lang="de-CH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6405" y="3802063"/>
            <a:ext cx="3230462" cy="242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409" y="3141657"/>
            <a:ext cx="4239920" cy="31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egende mit Linie 2 11"/>
          <p:cNvSpPr/>
          <p:nvPr/>
        </p:nvSpPr>
        <p:spPr bwMode="auto">
          <a:xfrm flipH="1">
            <a:off x="689910" y="2440165"/>
            <a:ext cx="3209261" cy="288147"/>
          </a:xfrm>
          <a:prstGeom prst="borderCallout2">
            <a:avLst>
              <a:gd name="adj1" fmla="val 18750"/>
              <a:gd name="adj2" fmla="val -1355"/>
              <a:gd name="adj3" fmla="val 18750"/>
              <a:gd name="adj4" fmla="val -11669"/>
              <a:gd name="adj5" fmla="val 675854"/>
              <a:gd name="adj6" fmla="val -10682"/>
            </a:avLst>
          </a:prstGeom>
          <a:solidFill>
            <a:srgbClr val="03577C"/>
          </a:solidFill>
          <a:ln w="0" cap="flat" cmpd="sng" algn="ctr">
            <a:solidFill>
              <a:srgbClr val="03577C"/>
            </a:solidFill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Bentonit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Verfüllmaterial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2440165"/>
            <a:ext cx="3740294" cy="3896937"/>
          </a:xfrm>
          <a:prstGeom prst="rect">
            <a:avLst/>
          </a:prstGeom>
        </p:spPr>
      </p:pic>
      <p:sp>
        <p:nvSpPr>
          <p:cNvPr id="11" name="Legende mit Linie 2 10"/>
          <p:cNvSpPr/>
          <p:nvPr/>
        </p:nvSpPr>
        <p:spPr bwMode="auto">
          <a:xfrm flipH="1">
            <a:off x="563525" y="2441045"/>
            <a:ext cx="3209261" cy="503590"/>
          </a:xfrm>
          <a:prstGeom prst="borderCallout2">
            <a:avLst>
              <a:gd name="adj1" fmla="val 18750"/>
              <a:gd name="adj2" fmla="val -1355"/>
              <a:gd name="adj3" fmla="val 18750"/>
              <a:gd name="adj4" fmla="val -26909"/>
              <a:gd name="adj5" fmla="val 314236"/>
              <a:gd name="adj6" fmla="val -27247"/>
            </a:avLst>
          </a:prstGeom>
          <a:noFill/>
          <a:ln w="0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Nur mit Anker gesicherter </a:t>
            </a: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Opalinuston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(vor</a:t>
            </a:r>
            <a:r>
              <a:rPr kumimoji="0" lang="de-CH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Verfüllung 2001)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Legende mit Linie 2 13"/>
          <p:cNvSpPr/>
          <p:nvPr/>
        </p:nvSpPr>
        <p:spPr bwMode="auto">
          <a:xfrm flipH="1">
            <a:off x="4650322" y="3224622"/>
            <a:ext cx="3946544" cy="503590"/>
          </a:xfrm>
          <a:prstGeom prst="borderCallout2">
            <a:avLst>
              <a:gd name="adj1" fmla="val 18750"/>
              <a:gd name="adj2" fmla="val -1355"/>
              <a:gd name="adj3" fmla="val 18750"/>
              <a:gd name="adj4" fmla="val -26909"/>
              <a:gd name="adj5" fmla="val 314236"/>
              <a:gd name="adj6" fmla="val -27247"/>
            </a:avLst>
          </a:prstGeom>
          <a:noFill/>
          <a:ln w="0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Nur mit Anker gesicherter </a:t>
            </a: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Opalinuston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(nach Ausbau 2013</a:t>
            </a:r>
            <a:r>
              <a:rPr kumimoji="0" lang="de-CH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)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Prototype Repository Experiment in Schweden (SKB)</a:t>
            </a:r>
            <a:endParaRPr lang="de-CH" sz="20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Einbau 2001 - 2003</a:t>
            </a:r>
          </a:p>
          <a:p>
            <a:r>
              <a:rPr lang="de-CH" dirty="0" smtClean="0"/>
              <a:t>Rückbau 2011/12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3757" y="3647764"/>
            <a:ext cx="3983110" cy="26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1686" y="3647764"/>
            <a:ext cx="3983100" cy="265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3757" y="885239"/>
            <a:ext cx="3983110" cy="265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Legende mit Linie 2 9"/>
          <p:cNvSpPr/>
          <p:nvPr/>
        </p:nvSpPr>
        <p:spPr bwMode="auto">
          <a:xfrm>
            <a:off x="6218386" y="2559952"/>
            <a:ext cx="2211826" cy="288147"/>
          </a:xfrm>
          <a:prstGeom prst="borderCallout2">
            <a:avLst>
              <a:gd name="adj1" fmla="val 18750"/>
              <a:gd name="adj2" fmla="val -1355"/>
              <a:gd name="adj3" fmla="val 22440"/>
              <a:gd name="adj4" fmla="val -51717"/>
              <a:gd name="adj5" fmla="val 19038"/>
              <a:gd name="adj6" fmla="val -95796"/>
            </a:avLst>
          </a:prstGeom>
          <a:noFill/>
          <a:ln w="0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0" dirty="0" smtClean="0">
                <a:solidFill>
                  <a:schemeClr val="bg1"/>
                </a:solidFill>
              </a:rPr>
              <a:t>Kupfer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behälter mit Erhitzer</a:t>
            </a:r>
          </a:p>
        </p:txBody>
      </p:sp>
      <p:sp>
        <p:nvSpPr>
          <p:cNvPr id="11" name="Legende mit Linie 2 10"/>
          <p:cNvSpPr/>
          <p:nvPr/>
        </p:nvSpPr>
        <p:spPr bwMode="auto">
          <a:xfrm flipH="1">
            <a:off x="4700841" y="1037642"/>
            <a:ext cx="2244243" cy="288147"/>
          </a:xfrm>
          <a:prstGeom prst="borderCallout2">
            <a:avLst>
              <a:gd name="adj1" fmla="val 18750"/>
              <a:gd name="adj2" fmla="val -1355"/>
              <a:gd name="adj3" fmla="val 18750"/>
              <a:gd name="adj4" fmla="val -26909"/>
              <a:gd name="adj5" fmla="val 19038"/>
              <a:gd name="adj6" fmla="val -48782"/>
            </a:avLst>
          </a:prstGeom>
          <a:noFill/>
          <a:ln w="0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Bentonit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Verfüllmaterial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Legende mit Linie 2 12"/>
          <p:cNvSpPr/>
          <p:nvPr/>
        </p:nvSpPr>
        <p:spPr bwMode="auto">
          <a:xfrm flipH="1">
            <a:off x="530417" y="3695637"/>
            <a:ext cx="4062073" cy="288147"/>
          </a:xfrm>
          <a:prstGeom prst="borderCallout2">
            <a:avLst>
              <a:gd name="adj1" fmla="val 18750"/>
              <a:gd name="adj2" fmla="val -1355"/>
              <a:gd name="adj3" fmla="val 15060"/>
              <a:gd name="adj4" fmla="val -12331"/>
              <a:gd name="adj5" fmla="val 686924"/>
              <a:gd name="adj6" fmla="val 30401"/>
            </a:avLst>
          </a:prstGeom>
          <a:noFill/>
          <a:ln w="0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Ausbau </a:t>
            </a:r>
            <a:r>
              <a:rPr kumimoji="0" lang="de-CH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Bentonitverfüllmaterial</a:t>
            </a:r>
            <a:r>
              <a:rPr kumimoji="0" lang="de-CH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nach ca. 10 Jahren</a:t>
            </a:r>
            <a:endParaRPr kumimoji="0" lang="de-CH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Legende mit Linie 2 13"/>
          <p:cNvSpPr/>
          <p:nvPr/>
        </p:nvSpPr>
        <p:spPr bwMode="auto">
          <a:xfrm>
            <a:off x="4613757" y="3650734"/>
            <a:ext cx="2211826" cy="288147"/>
          </a:xfrm>
          <a:prstGeom prst="borderCallout2">
            <a:avLst>
              <a:gd name="adj1" fmla="val 18750"/>
              <a:gd name="adj2" fmla="val -1355"/>
              <a:gd name="adj3" fmla="val 22440"/>
              <a:gd name="adj4" fmla="val -51717"/>
              <a:gd name="adj5" fmla="val 19038"/>
              <a:gd name="adj6" fmla="val -95796"/>
            </a:avLst>
          </a:prstGeom>
          <a:noFill/>
          <a:ln w="0" cap="flat" cmpd="sng" algn="ctr">
            <a:noFill/>
            <a:prstDash val="solid"/>
            <a:round/>
            <a:headEnd type="none" w="med" len="med"/>
            <a:tailEnd type="oval" w="med" len="med"/>
          </a:ln>
          <a:effectLst/>
          <a:ex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400" b="0" dirty="0" smtClean="0">
                <a:solidFill>
                  <a:schemeClr val="bg1"/>
                </a:solidFill>
              </a:rPr>
              <a:t>Ausbau Kupfer</a:t>
            </a:r>
            <a:r>
              <a:rPr kumimoji="0" lang="de-CH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behälter</a:t>
            </a:r>
          </a:p>
        </p:txBody>
      </p:sp>
    </p:spTree>
    <p:extLst>
      <p:ext uri="{BB962C8B-B14F-4D97-AF65-F5344CB8AC3E}">
        <p14:creationId xmlns:p14="http://schemas.microsoft.com/office/powerpoint/2010/main" val="22026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Technische Konzepte zur Rückholung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5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«Rückholbarkeitsskala» </a:t>
            </a:r>
            <a:r>
              <a:rPr lang="de-CH" dirty="0" smtClean="0">
                <a:sym typeface="Wingdings" pitchFamily="2" charset="2"/>
              </a:rPr>
              <a:t> Einfache Rückholung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34" y="947956"/>
            <a:ext cx="7323589" cy="494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84276" y="5801479"/>
            <a:ext cx="708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b="0" dirty="0"/>
              <a:t>Quelle: OECD/NEA </a:t>
            </a:r>
            <a:r>
              <a:rPr lang="de-CH" b="0" dirty="0" err="1"/>
              <a:t>leaflet</a:t>
            </a:r>
            <a:r>
              <a:rPr lang="de-CH" b="0" dirty="0"/>
              <a:t> «International </a:t>
            </a:r>
            <a:r>
              <a:rPr lang="de-CH" b="0" dirty="0" err="1"/>
              <a:t>understanding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reversibility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decisions</a:t>
            </a:r>
            <a:r>
              <a:rPr lang="de-CH" b="0" dirty="0"/>
              <a:t> </a:t>
            </a:r>
            <a:r>
              <a:rPr lang="de-CH" b="0" dirty="0" err="1"/>
              <a:t>and</a:t>
            </a:r>
            <a:r>
              <a:rPr lang="de-CH" b="0" dirty="0"/>
              <a:t> </a:t>
            </a:r>
            <a:r>
              <a:rPr lang="de-CH" b="0" dirty="0" err="1"/>
              <a:t>retrievability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waste</a:t>
            </a:r>
            <a:r>
              <a:rPr lang="de-CH" b="0" dirty="0"/>
              <a:t> in </a:t>
            </a:r>
            <a:r>
              <a:rPr lang="de-CH" b="0" dirty="0" err="1"/>
              <a:t>geological</a:t>
            </a:r>
            <a:r>
              <a:rPr lang="de-CH" b="0" dirty="0"/>
              <a:t> </a:t>
            </a:r>
            <a:r>
              <a:rPr lang="de-CH" b="0" dirty="0" err="1"/>
              <a:t>disposal</a:t>
            </a:r>
            <a:r>
              <a:rPr lang="de-CH" b="0" dirty="0"/>
              <a:t>», http://www.oecd-nea.org/rwm/rr/documents/R-Scale-Leaflet_ENG_WEB.pdf</a:t>
            </a:r>
          </a:p>
        </p:txBody>
      </p:sp>
      <p:sp>
        <p:nvSpPr>
          <p:cNvPr id="3" name="Pfeil nach unten 2"/>
          <p:cNvSpPr/>
          <p:nvPr/>
        </p:nvSpPr>
        <p:spPr bwMode="auto">
          <a:xfrm>
            <a:off x="2052060" y="809726"/>
            <a:ext cx="478465" cy="270301"/>
          </a:xfrm>
          <a:prstGeom prst="downArrow">
            <a:avLst>
              <a:gd name="adj1" fmla="val 23333"/>
              <a:gd name="adj2" fmla="val 69668"/>
            </a:avLst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222698" y="1083106"/>
            <a:ext cx="2137190" cy="47183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«Rückholbarkeitsskala» </a:t>
            </a:r>
            <a:r>
              <a:rPr lang="de-CH" dirty="0" smtClean="0">
                <a:sym typeface="Wingdings" pitchFamily="2" charset="2"/>
              </a:rPr>
              <a:t> </a:t>
            </a:r>
            <a:r>
              <a:rPr lang="de-CH" dirty="0">
                <a:sym typeface="Wingdings" pitchFamily="2" charset="2"/>
              </a:rPr>
              <a:t>N</a:t>
            </a:r>
            <a:r>
              <a:rPr lang="de-CH" dirty="0" smtClean="0"/>
              <a:t>ormale Rückholung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34" y="947956"/>
            <a:ext cx="7323589" cy="494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84276" y="5801479"/>
            <a:ext cx="708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b="0" dirty="0"/>
              <a:t>Quelle: OECD/NEA </a:t>
            </a:r>
            <a:r>
              <a:rPr lang="de-CH" b="0" dirty="0" err="1"/>
              <a:t>leaflet</a:t>
            </a:r>
            <a:r>
              <a:rPr lang="de-CH" b="0" dirty="0"/>
              <a:t> «International </a:t>
            </a:r>
            <a:r>
              <a:rPr lang="de-CH" b="0" dirty="0" err="1"/>
              <a:t>understanding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reversibility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decisions</a:t>
            </a:r>
            <a:r>
              <a:rPr lang="de-CH" b="0" dirty="0"/>
              <a:t> </a:t>
            </a:r>
            <a:r>
              <a:rPr lang="de-CH" b="0" dirty="0" err="1"/>
              <a:t>and</a:t>
            </a:r>
            <a:r>
              <a:rPr lang="de-CH" b="0" dirty="0"/>
              <a:t> </a:t>
            </a:r>
            <a:r>
              <a:rPr lang="de-CH" b="0" dirty="0" err="1"/>
              <a:t>retrievability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waste</a:t>
            </a:r>
            <a:r>
              <a:rPr lang="de-CH" b="0" dirty="0"/>
              <a:t> in </a:t>
            </a:r>
            <a:r>
              <a:rPr lang="de-CH" b="0" dirty="0" err="1"/>
              <a:t>geological</a:t>
            </a:r>
            <a:r>
              <a:rPr lang="de-CH" b="0" dirty="0"/>
              <a:t> </a:t>
            </a:r>
            <a:r>
              <a:rPr lang="de-CH" b="0" dirty="0" err="1"/>
              <a:t>disposal</a:t>
            </a:r>
            <a:r>
              <a:rPr lang="de-CH" b="0" dirty="0"/>
              <a:t>», http://www.oecd-nea.org/rwm/rr/documents/R-Scale-Leaflet_ENG_WEB.pdf</a:t>
            </a:r>
          </a:p>
        </p:txBody>
      </p:sp>
      <p:sp>
        <p:nvSpPr>
          <p:cNvPr id="3" name="Pfeil nach unten 2"/>
          <p:cNvSpPr/>
          <p:nvPr/>
        </p:nvSpPr>
        <p:spPr bwMode="auto">
          <a:xfrm>
            <a:off x="4258360" y="812805"/>
            <a:ext cx="478465" cy="270301"/>
          </a:xfrm>
          <a:prstGeom prst="downArrow">
            <a:avLst>
              <a:gd name="adj1" fmla="val 23333"/>
              <a:gd name="adj2" fmla="val 69668"/>
            </a:avLst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3423728" y="1083106"/>
            <a:ext cx="3253519" cy="47183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6149" y="2520865"/>
            <a:ext cx="7320526" cy="383740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49" y="898525"/>
            <a:ext cx="8396925" cy="5399088"/>
          </a:xfrm>
        </p:spPr>
        <p:txBody>
          <a:bodyPr/>
          <a:lstStyle/>
          <a:p>
            <a:pPr marL="0" indent="0">
              <a:buNone/>
            </a:pPr>
            <a:r>
              <a:rPr lang="de-CH" sz="2000" dirty="0" smtClean="0">
                <a:solidFill>
                  <a:srgbClr val="FF7F00"/>
                </a:solidFill>
              </a:rPr>
              <a:t>Ausgangslage</a:t>
            </a:r>
            <a:r>
              <a:rPr lang="de-CH" sz="2000" dirty="0" smtClean="0"/>
              <a:t>: ca. 100 Endlagerbehälter pro Lagerstollen eingelagert und verfüllt, Lagerstollen versiegelt, Zugänge evtl. verfüllt und versiegelt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 smtClean="0"/>
              <a:t>Entfernen Versiegelung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 smtClean="0"/>
              <a:t>Entfernen und aufladen </a:t>
            </a:r>
            <a:r>
              <a:rPr lang="de-CH" sz="2000" dirty="0" err="1" smtClean="0"/>
              <a:t>Bentonitverfüllung</a:t>
            </a:r>
            <a:endParaRPr lang="de-CH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000" dirty="0" smtClean="0"/>
              <a:t>Lösen und aufladen der BE/HAA-Endlagerbehälter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dirty="0" smtClean="0"/>
              <a:t>Entfernen und aufladen der </a:t>
            </a:r>
            <a:br>
              <a:rPr lang="de-CH" sz="2000" dirty="0" smtClean="0"/>
            </a:br>
            <a:r>
              <a:rPr lang="de-CH" sz="2000" dirty="0" err="1" smtClean="0"/>
              <a:t>Bentonitauflager</a:t>
            </a:r>
            <a:endParaRPr lang="de-CH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000" dirty="0" smtClean="0"/>
              <a:t>(Felssicherung)</a:t>
            </a:r>
            <a:endParaRPr lang="de-CH" sz="200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39750" y="141288"/>
            <a:ext cx="8064500" cy="552450"/>
          </a:xfrm>
        </p:spPr>
        <p:txBody>
          <a:bodyPr/>
          <a:lstStyle/>
          <a:p>
            <a:r>
              <a:rPr lang="de-CH" dirty="0" smtClean="0"/>
              <a:t>Arbeitsschritte normale Rückholung</a:t>
            </a:r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4795242" y="6039293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0" dirty="0" smtClean="0"/>
              <a:t>Grundriss verfüllter BE/HAA-Lagerstollen</a:t>
            </a:r>
            <a:endParaRPr lang="de-CH" sz="1600" b="0" dirty="0"/>
          </a:p>
        </p:txBody>
      </p:sp>
    </p:spTree>
    <p:extLst>
      <p:ext uri="{BB962C8B-B14F-4D97-AF65-F5344CB8AC3E}">
        <p14:creationId xmlns:p14="http://schemas.microsoft.com/office/powerpoint/2010/main" val="16815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Möglichkeit zur Rückholung eines BE-ELB </a:t>
            </a:r>
            <a:r>
              <a:rPr lang="de-CH" sz="2400" b="0" dirty="0"/>
              <a:t>(</a:t>
            </a:r>
            <a:r>
              <a:rPr lang="de-CH" sz="2400" b="0" dirty="0" smtClean="0"/>
              <a:t>Schritte)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0" y="1034091"/>
            <a:ext cx="5402275" cy="5127955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630282" y="3426906"/>
            <a:ext cx="1196922" cy="3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5" tIns="47893" rIns="95785" bIns="47893" anchor="ctr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1400"/>
              <a:t>Bohr-Modul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17965" y="4493706"/>
            <a:ext cx="1483859" cy="3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5" tIns="47893" rIns="95785" bIns="47893" anchor="ctr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1400"/>
              <a:t>Rückhol-Modul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91956" y="5560506"/>
            <a:ext cx="2089794" cy="3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5" tIns="47893" rIns="95785" bIns="47893" anchor="ctr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1400"/>
              <a:t>Felssicherungs-Modul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621750" y="1293306"/>
            <a:ext cx="1395693" cy="3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5" tIns="47893" rIns="95785" bIns="47893" anchor="ctr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1400" dirty="0"/>
              <a:t>Bagger-Modul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621750" y="2360106"/>
            <a:ext cx="1395693" cy="31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5" tIns="47893" rIns="95785" bIns="47893" anchor="ctr">
            <a:spAutoFit/>
          </a:bodyPr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de-CH" sz="1400"/>
              <a:t>Bagger-Modul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96214" y="684960"/>
            <a:ext cx="2153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0" dirty="0" err="1" smtClean="0"/>
              <a:t>Nagra</a:t>
            </a:r>
            <a:r>
              <a:rPr lang="de-CH" sz="1400" b="0" dirty="0" smtClean="0"/>
              <a:t> 2002 (NTB 02-02)</a:t>
            </a:r>
            <a:endParaRPr lang="de-CH" sz="1400" b="0" dirty="0"/>
          </a:p>
        </p:txBody>
      </p:sp>
    </p:spTree>
    <p:extLst>
      <p:ext uri="{BB962C8B-B14F-4D97-AF65-F5344CB8AC3E}">
        <p14:creationId xmlns:p14="http://schemas.microsoft.com/office/powerpoint/2010/main" val="7621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Vorgaben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7651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69375D-DF36-41CD-8693-70AF58343D83}" type="slidenum">
              <a:rPr lang="de-DE" sz="700" b="0" smtClean="0"/>
              <a:pPr/>
              <a:t>30</a:t>
            </a:fld>
            <a:endParaRPr lang="de-DE" sz="700" b="0" smtClean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600" dirty="0" smtClean="0"/>
              <a:t>Möglichkeit zur Rückholung eines BE-ELB </a:t>
            </a:r>
            <a:r>
              <a:rPr lang="de-CH" sz="2400" b="0" dirty="0" smtClean="0"/>
              <a:t>(Schritte)</a:t>
            </a:r>
          </a:p>
        </p:txBody>
      </p:sp>
      <p:pic>
        <p:nvPicPr>
          <p:cNvPr id="27653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075" y="788988"/>
            <a:ext cx="6548438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761654" y="5071502"/>
            <a:ext cx="5299075" cy="1296988"/>
          </a:xfrm>
          <a:solidFill>
            <a:schemeClr val="bg1"/>
          </a:solidFill>
        </p:spPr>
        <p:txBody>
          <a:bodyPr/>
          <a:lstStyle/>
          <a:p>
            <a:pPr marL="447675" indent="-355600">
              <a:buFont typeface="Wingdings" pitchFamily="2" charset="2"/>
              <a:buNone/>
            </a:pPr>
            <a:r>
              <a:rPr lang="de-CH" sz="1600" dirty="0" smtClean="0"/>
              <a:t>	Entfernen </a:t>
            </a:r>
            <a:r>
              <a:rPr lang="de-CH" sz="1600" dirty="0" err="1" smtClean="0"/>
              <a:t>Bentonit</a:t>
            </a:r>
            <a:r>
              <a:rPr lang="de-CH" sz="1600" dirty="0" smtClean="0"/>
              <a:t> mit Bagger-Modul</a:t>
            </a:r>
          </a:p>
          <a:p>
            <a:pPr marL="447675" indent="-355600">
              <a:buFont typeface="Wingdings" pitchFamily="2" charset="2"/>
              <a:buNone/>
            </a:pPr>
            <a:r>
              <a:rPr lang="de-CH" sz="1600" dirty="0" smtClean="0"/>
              <a:t>	Lösen mit Bohr-Modul</a:t>
            </a:r>
          </a:p>
          <a:p>
            <a:pPr marL="447675" indent="-355600">
              <a:buFont typeface="Wingdings" pitchFamily="2" charset="2"/>
              <a:buNone/>
            </a:pPr>
            <a:r>
              <a:rPr lang="de-CH" sz="1600" dirty="0" smtClean="0"/>
              <a:t>	Stemmen und einziehen des ELB mit Rückhol-Modul</a:t>
            </a:r>
          </a:p>
          <a:p>
            <a:pPr marL="447675" indent="-355600">
              <a:buFont typeface="Wingdings" pitchFamily="2" charset="2"/>
              <a:buNone/>
            </a:pPr>
            <a:r>
              <a:rPr lang="de-CH" sz="1600" dirty="0" smtClean="0"/>
              <a:t>	Transport</a:t>
            </a:r>
          </a:p>
          <a:p>
            <a:pPr marL="447675" indent="-355600">
              <a:buFont typeface="Wingdings" pitchFamily="2" charset="2"/>
              <a:buNone/>
            </a:pPr>
            <a:endParaRPr lang="de-CH" sz="1800" dirty="0" smtClean="0"/>
          </a:p>
        </p:txBody>
      </p:sp>
      <p:sp>
        <p:nvSpPr>
          <p:cNvPr id="2" name="Ellipse 1"/>
          <p:cNvSpPr/>
          <p:nvPr/>
        </p:nvSpPr>
        <p:spPr bwMode="auto">
          <a:xfrm>
            <a:off x="1566253" y="5089426"/>
            <a:ext cx="255458" cy="255181"/>
          </a:xfrm>
          <a:prstGeom prst="ellipse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1566253" y="5400142"/>
            <a:ext cx="255458" cy="255181"/>
          </a:xfrm>
          <a:prstGeom prst="ellipse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200" dirty="0">
                <a:solidFill>
                  <a:schemeClr val="bg1"/>
                </a:solidFill>
              </a:rPr>
              <a:t>3</a:t>
            </a:r>
            <a:endParaRPr kumimoji="0" lang="de-C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863977" y="5092964"/>
            <a:ext cx="255458" cy="255181"/>
          </a:xfrm>
          <a:prstGeom prst="ellipse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Ellipse 9"/>
          <p:cNvSpPr/>
          <p:nvPr/>
        </p:nvSpPr>
        <p:spPr bwMode="auto">
          <a:xfrm>
            <a:off x="1566253" y="5710858"/>
            <a:ext cx="255458" cy="255181"/>
          </a:xfrm>
          <a:prstGeom prst="ellipse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1" name="Ellipse 10"/>
          <p:cNvSpPr/>
          <p:nvPr/>
        </p:nvSpPr>
        <p:spPr bwMode="auto">
          <a:xfrm>
            <a:off x="1855633" y="5706117"/>
            <a:ext cx="255458" cy="255181"/>
          </a:xfrm>
          <a:prstGeom prst="ellipse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200" dirty="0">
                <a:solidFill>
                  <a:schemeClr val="bg1"/>
                </a:solidFill>
              </a:rPr>
              <a:t>5</a:t>
            </a:r>
            <a:endParaRPr kumimoji="0" lang="de-C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1566253" y="6021573"/>
            <a:ext cx="255458" cy="255181"/>
          </a:xfrm>
          <a:prstGeom prst="ellipse">
            <a:avLst/>
          </a:prstGeom>
          <a:solidFill>
            <a:srgbClr val="03577C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1200" dirty="0">
                <a:solidFill>
                  <a:schemeClr val="bg1"/>
                </a:solidFill>
              </a:rPr>
              <a:t>6</a:t>
            </a:r>
            <a:endParaRPr kumimoji="0" lang="de-CH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539749" y="898525"/>
            <a:ext cx="8396925" cy="5399088"/>
          </a:xfrm>
          <a:prstGeom prst="rect">
            <a:avLst/>
          </a:prstGeom>
        </p:spPr>
        <p:txBody>
          <a:bodyPr/>
          <a:lstStyle>
            <a:lvl1pPr marL="180975" indent="-1809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FF7F00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2pPr>
            <a:lvl3pPr marL="89852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3pPr>
            <a:lvl4pPr marL="1257300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4pPr>
            <a:lvl5pPr marL="16160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5pPr>
            <a:lvl6pPr marL="20732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6pPr>
            <a:lvl7pPr marL="25304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7pPr>
            <a:lvl8pPr marL="29876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8pPr>
            <a:lvl9pPr marL="3444875" indent="-1793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7F00"/>
              </a:buClr>
              <a:buChar char="-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CH" sz="2000" b="0" dirty="0" smtClean="0">
                <a:solidFill>
                  <a:srgbClr val="FF7F00"/>
                </a:solidFill>
              </a:rPr>
              <a:t>Ausgangslage</a:t>
            </a:r>
            <a:r>
              <a:rPr lang="de-CH" sz="2000" b="0" dirty="0" smtClean="0"/>
              <a:t>: ca. 400 Endlagerbehälter pro Lagerkaverne (Typ K09) eingelagert und verfüllt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b="0" dirty="0" smtClean="0"/>
              <a:t>Abbau und entfernen des </a:t>
            </a:r>
            <a:r>
              <a:rPr lang="de-CH" sz="2000" b="0" dirty="0" err="1" smtClean="0"/>
              <a:t>Verfüllmörtels</a:t>
            </a:r>
            <a:r>
              <a:rPr lang="de-CH" sz="2000" b="0" dirty="0" smtClean="0"/>
              <a:t> zwischen Endlagerbehälter (ELB) z.B. mit Fräs-Sauger</a:t>
            </a:r>
          </a:p>
          <a:p>
            <a:pPr marL="457200" indent="-457200">
              <a:buFont typeface="+mj-lt"/>
              <a:buAutoNum type="arabicPeriod"/>
            </a:pPr>
            <a:r>
              <a:rPr lang="de-CH" sz="2000" b="0" dirty="0" smtClean="0"/>
              <a:t>Lösen (Sollbruchstelle) und aufladen des ELB mit Laufkran</a:t>
            </a:r>
            <a:endParaRPr lang="de-CH" sz="2000" b="0" dirty="0"/>
          </a:p>
        </p:txBody>
      </p:sp>
      <p:sp>
        <p:nvSpPr>
          <p:cNvPr id="4608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smtClean="0"/>
              <a:t>Möglichkeit zur Rückholung eines SMA-Endlager-behälters</a:t>
            </a:r>
            <a:r>
              <a:rPr lang="de-CH" sz="2400" b="0" dirty="0" smtClean="0"/>
              <a:t> (Schritte)</a:t>
            </a:r>
            <a:endParaRPr lang="de-CH" sz="1400" b="0" dirty="0" smtClean="0"/>
          </a:p>
        </p:txBody>
      </p:sp>
      <p:pic>
        <p:nvPicPr>
          <p:cNvPr id="46084" name="Picture 3" descr="wlb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83" y="2802328"/>
            <a:ext cx="2398475" cy="35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wl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48" y="2802328"/>
            <a:ext cx="2516952" cy="35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wlb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0" y="2817628"/>
            <a:ext cx="2492126" cy="350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327144" y="6063020"/>
            <a:ext cx="43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b="0" dirty="0" smtClean="0"/>
              <a:t>Modell SMA-Lagerkavernen Wellenberg 1998</a:t>
            </a:r>
            <a:endParaRPr lang="de-CH" sz="1600" b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76348-6FD0-478E-920C-F308926EB539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39749" y="898525"/>
            <a:ext cx="8396925" cy="5399088"/>
          </a:xfrm>
        </p:spPr>
        <p:txBody>
          <a:bodyPr/>
          <a:lstStyle/>
          <a:p>
            <a:r>
              <a:rPr lang="de-CH" sz="2000" dirty="0" smtClean="0"/>
              <a:t>Möglichkeiten zum Abbau des</a:t>
            </a:r>
            <a:br>
              <a:rPr lang="de-CH" sz="2000" dirty="0" smtClean="0"/>
            </a:br>
            <a:r>
              <a:rPr lang="de-CH" sz="2000" dirty="0" err="1" smtClean="0"/>
              <a:t>Verfüllmörtels</a:t>
            </a:r>
            <a:endParaRPr lang="de-CH" sz="2000" dirty="0" smtClean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endParaRPr lang="de-CH" sz="2000" dirty="0"/>
          </a:p>
          <a:p>
            <a:endParaRPr lang="de-CH" sz="2000" dirty="0" smtClean="0"/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sz="2000" dirty="0" smtClean="0"/>
              <a:t>Möglichkeiten zum Lösen der </a:t>
            </a:r>
            <a:br>
              <a:rPr lang="de-CH" sz="2000" dirty="0" smtClean="0"/>
            </a:br>
            <a:r>
              <a:rPr lang="de-CH" sz="2000" dirty="0" smtClean="0"/>
              <a:t>einzelnen Endlagerbehälter</a:t>
            </a:r>
            <a:endParaRPr lang="de-CH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/>
              <a:t>Möglichkeit zur Rückholung eines SMA-ELB</a:t>
            </a:r>
            <a:r>
              <a:rPr lang="de-CH" sz="2400" b="0" dirty="0"/>
              <a:t> (Schritte)</a:t>
            </a:r>
            <a:endParaRPr lang="de-CH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668" y="738870"/>
            <a:ext cx="4399851" cy="293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9" r="4892" b="5418"/>
          <a:stretch/>
        </p:blipFill>
        <p:spPr bwMode="auto">
          <a:xfrm>
            <a:off x="4408972" y="3645803"/>
            <a:ext cx="4149222" cy="27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2015" y="6078795"/>
            <a:ext cx="2717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b="0" dirty="0" smtClean="0"/>
              <a:t>Auszug aus </a:t>
            </a:r>
            <a:r>
              <a:rPr lang="de-CH" sz="1200" b="0" dirty="0" err="1" smtClean="0"/>
              <a:t>Nagra</a:t>
            </a:r>
            <a:r>
              <a:rPr lang="de-CH" sz="1200" b="0" dirty="0" smtClean="0"/>
              <a:t> 1998 (NTB 98-04)</a:t>
            </a:r>
            <a:endParaRPr lang="de-CH" sz="1200" b="0" dirty="0"/>
          </a:p>
        </p:txBody>
      </p:sp>
    </p:spTree>
    <p:extLst>
      <p:ext uri="{BB962C8B-B14F-4D97-AF65-F5344CB8AC3E}">
        <p14:creationId xmlns:p14="http://schemas.microsoft.com/office/powerpoint/2010/main" val="42682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«Rückholbarkeitsskala» Spätere Rückholung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34" y="947956"/>
            <a:ext cx="7323589" cy="494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84276" y="5801479"/>
            <a:ext cx="708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b="0" dirty="0"/>
              <a:t>Quelle: OECD/NEA </a:t>
            </a:r>
            <a:r>
              <a:rPr lang="de-CH" b="0" dirty="0" err="1"/>
              <a:t>leaflet</a:t>
            </a:r>
            <a:r>
              <a:rPr lang="de-CH" b="0" dirty="0"/>
              <a:t> «International </a:t>
            </a:r>
            <a:r>
              <a:rPr lang="de-CH" b="0" dirty="0" err="1"/>
              <a:t>understanding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reversibility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decisions</a:t>
            </a:r>
            <a:r>
              <a:rPr lang="de-CH" b="0" dirty="0"/>
              <a:t> </a:t>
            </a:r>
            <a:r>
              <a:rPr lang="de-CH" b="0" dirty="0" err="1"/>
              <a:t>and</a:t>
            </a:r>
            <a:r>
              <a:rPr lang="de-CH" b="0" dirty="0"/>
              <a:t> </a:t>
            </a:r>
            <a:r>
              <a:rPr lang="de-CH" b="0" dirty="0" err="1"/>
              <a:t>retrievability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waste</a:t>
            </a:r>
            <a:r>
              <a:rPr lang="de-CH" b="0" dirty="0"/>
              <a:t> in </a:t>
            </a:r>
            <a:r>
              <a:rPr lang="de-CH" b="0" dirty="0" err="1"/>
              <a:t>geological</a:t>
            </a:r>
            <a:r>
              <a:rPr lang="de-CH" b="0" dirty="0"/>
              <a:t> </a:t>
            </a:r>
            <a:r>
              <a:rPr lang="de-CH" b="0" dirty="0" err="1"/>
              <a:t>disposal</a:t>
            </a:r>
            <a:r>
              <a:rPr lang="de-CH" b="0" dirty="0"/>
              <a:t>», http://www.oecd-nea.org/rwm/rr/documents/R-Scale-Leaflet_ENG_WEB.pdf</a:t>
            </a:r>
          </a:p>
        </p:txBody>
      </p:sp>
      <p:sp>
        <p:nvSpPr>
          <p:cNvPr id="3" name="Pfeil nach unten 2"/>
          <p:cNvSpPr/>
          <p:nvPr/>
        </p:nvSpPr>
        <p:spPr bwMode="auto">
          <a:xfrm>
            <a:off x="6975095" y="812805"/>
            <a:ext cx="478465" cy="270301"/>
          </a:xfrm>
          <a:prstGeom prst="downArrow">
            <a:avLst>
              <a:gd name="adj1" fmla="val 23333"/>
              <a:gd name="adj2" fmla="val 69668"/>
            </a:avLst>
          </a:prstGeom>
          <a:solidFill>
            <a:srgbClr val="FF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719914" y="1107633"/>
            <a:ext cx="988828" cy="47183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4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Spätere Rückholung </a:t>
            </a:r>
            <a:r>
              <a:rPr lang="de-CH" sz="2400" b="0" dirty="0" smtClean="0">
                <a:solidFill>
                  <a:schemeClr val="tx1"/>
                </a:solidFill>
              </a:rPr>
              <a:t>(nach mehreren 100 Jahren)</a:t>
            </a:r>
            <a:endParaRPr lang="de-CH" b="0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1800" dirty="0">
                <a:solidFill>
                  <a:srgbClr val="FF7F00"/>
                </a:solidFill>
              </a:rPr>
              <a:t>Ausgangslage</a:t>
            </a:r>
            <a:r>
              <a:rPr lang="de-CH" sz="1800" dirty="0"/>
              <a:t>: </a:t>
            </a:r>
            <a:r>
              <a:rPr lang="de-CH" sz="1800" dirty="0" smtClean="0"/>
              <a:t>Tiefenlager verschlossen, alle Anlagen an der Oberfläche rückgebaut</a:t>
            </a:r>
            <a:endParaRPr lang="de-CH" sz="1800" dirty="0"/>
          </a:p>
          <a:p>
            <a:pPr marL="342900" indent="-342900">
              <a:buFont typeface="+mj-lt"/>
              <a:buAutoNum type="arabicPeriod"/>
            </a:pPr>
            <a:r>
              <a:rPr lang="de-CH" sz="1800" dirty="0" smtClean="0"/>
              <a:t>Entfernen Verfüllung Zugangsbauwerke und Verstärkung Felssicherung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800" dirty="0" smtClean="0"/>
              <a:t>Neuinstallation Fördereinrichtungen</a:t>
            </a:r>
          </a:p>
          <a:p>
            <a:pPr marL="342900" indent="-342900">
              <a:buFont typeface="+mj-lt"/>
              <a:buAutoNum type="arabicPeriod"/>
            </a:pPr>
            <a:r>
              <a:rPr lang="de-CH" sz="1800" dirty="0" smtClean="0"/>
              <a:t>Bergung Endlagerbehälter (teilweise mit Bergbaumethoden SMA-Endlagerbehälter)</a:t>
            </a:r>
            <a:endParaRPr lang="de-CH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Bergung in Lagerstollen </a:t>
            </a:r>
            <a:r>
              <a:rPr lang="de-CH" sz="2000" b="0" dirty="0" smtClean="0"/>
              <a:t>(z.B. bei ungenügender </a:t>
            </a:r>
            <a:r>
              <a:rPr lang="de-CH" sz="2000" b="0" dirty="0" err="1" smtClean="0"/>
              <a:t>geomecha-nischer</a:t>
            </a:r>
            <a:r>
              <a:rPr lang="de-CH" sz="2000" b="0" dirty="0" smtClean="0"/>
              <a:t> Stabilität)</a:t>
            </a:r>
            <a:endParaRPr lang="de-CH" sz="20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763"/>
          <a:stretch/>
        </p:blipFill>
        <p:spPr bwMode="auto">
          <a:xfrm>
            <a:off x="508044" y="4738255"/>
            <a:ext cx="5261785" cy="161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31"/>
          <a:stretch/>
        </p:blipFill>
        <p:spPr bwMode="auto">
          <a:xfrm>
            <a:off x="3987215" y="1690577"/>
            <a:ext cx="5181047" cy="311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Rückholung mit Bergbaumethoden</a:t>
            </a:r>
          </a:p>
          <a:p>
            <a:pPr lvl="1"/>
            <a:r>
              <a:rPr lang="de-CH" sz="1800" dirty="0" smtClean="0"/>
              <a:t>z.B. in Anlehnung an technische Konzepte zur </a:t>
            </a:r>
            <a:r>
              <a:rPr lang="de-CH" sz="1800" dirty="0" err="1" smtClean="0"/>
              <a:t>Tunnelaufweitung</a:t>
            </a:r>
            <a:r>
              <a:rPr lang="de-CH" sz="1800" dirty="0" smtClean="0"/>
              <a:t> von Bahntunnel unter Betrieb</a:t>
            </a:r>
            <a:endParaRPr lang="de-CH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56" r="4649" b="74841"/>
          <a:stretch/>
        </p:blipFill>
        <p:spPr bwMode="auto">
          <a:xfrm>
            <a:off x="186620" y="4422012"/>
            <a:ext cx="5017148" cy="4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6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Schlussfolgerungen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Zusammenfassung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dirty="0" smtClean="0"/>
              <a:t>Überwachung und </a:t>
            </a:r>
            <a:r>
              <a:rPr lang="de-CH" sz="2000" b="1" dirty="0" smtClean="0">
                <a:solidFill>
                  <a:srgbClr val="03577C"/>
                </a:solidFill>
              </a:rPr>
              <a:t>Rückholbarkeit gesetzlich verankerte Vorgabe </a:t>
            </a:r>
            <a:r>
              <a:rPr lang="de-CH" sz="2000" dirty="0" smtClean="0"/>
              <a:t>zur Auslegung der geologischen Tiefenlager in der Schweiz</a:t>
            </a:r>
          </a:p>
          <a:p>
            <a:r>
              <a:rPr lang="de-CH" sz="2000" dirty="0" smtClean="0"/>
              <a:t>Rückholung darf Sicherheitsbarrieren nicht beeinträchtigen (</a:t>
            </a:r>
            <a:r>
              <a:rPr lang="de-CH" sz="2000" b="1" dirty="0" smtClean="0">
                <a:solidFill>
                  <a:srgbClr val="03577C"/>
                </a:solidFill>
              </a:rPr>
              <a:t>Priorität Langzeitsicherheit</a:t>
            </a:r>
            <a:r>
              <a:rPr lang="de-CH" sz="2000" dirty="0" smtClean="0"/>
              <a:t>); im Entsorgungsnachweis grundsätzlich aufgezeigt</a:t>
            </a:r>
          </a:p>
          <a:p>
            <a:r>
              <a:rPr lang="de-CH" sz="2000" b="1" dirty="0" smtClean="0">
                <a:solidFill>
                  <a:srgbClr val="03577C"/>
                </a:solidFill>
              </a:rPr>
              <a:t>Elemente</a:t>
            </a:r>
            <a:r>
              <a:rPr lang="de-CH" sz="2000" dirty="0" smtClean="0">
                <a:solidFill>
                  <a:srgbClr val="03577C"/>
                </a:solidFill>
              </a:rPr>
              <a:t> </a:t>
            </a:r>
            <a:r>
              <a:rPr lang="de-CH" sz="2000" dirty="0" smtClean="0"/>
              <a:t>der Rückholbarkeit:</a:t>
            </a:r>
          </a:p>
          <a:p>
            <a:pPr lvl="1"/>
            <a:r>
              <a:rPr lang="de-CH" sz="1800" dirty="0" smtClean="0"/>
              <a:t>Schrittweise Realisierung und Verschluss (inkl. Entscheidungspunkte), </a:t>
            </a:r>
          </a:p>
          <a:p>
            <a:pPr lvl="1"/>
            <a:r>
              <a:rPr lang="de-CH" sz="1800" dirty="0" smtClean="0"/>
              <a:t>Endlagerbehälter mit ausreichender Dauerhaftigkeit (Integrität)</a:t>
            </a:r>
          </a:p>
          <a:p>
            <a:pPr lvl="1"/>
            <a:r>
              <a:rPr lang="de-CH" sz="1800" dirty="0" smtClean="0"/>
              <a:t>Festigkeitsparameter des </a:t>
            </a:r>
            <a:r>
              <a:rPr lang="de-CH" sz="1800" dirty="0" err="1" smtClean="0"/>
              <a:t>Verfüllmaterials</a:t>
            </a:r>
            <a:endParaRPr lang="de-CH" sz="1800" dirty="0" smtClean="0"/>
          </a:p>
          <a:p>
            <a:pPr lvl="1"/>
            <a:r>
              <a:rPr lang="de-CH" sz="1800" dirty="0" smtClean="0"/>
              <a:t>Optimierung durch Auslegung (Wahl von Normalprofilen, </a:t>
            </a:r>
            <a:r>
              <a:rPr lang="de-CH" sz="1800" dirty="0" err="1" smtClean="0"/>
              <a:t>Kompartimenta-lisierung</a:t>
            </a:r>
            <a:r>
              <a:rPr lang="de-CH" sz="1800" dirty="0" smtClean="0"/>
              <a:t>, Wahl der Technologien zur Handhabung, Entfernung </a:t>
            </a:r>
            <a:r>
              <a:rPr lang="de-CH" sz="1800" smtClean="0"/>
              <a:t>etc., </a:t>
            </a:r>
            <a:r>
              <a:rPr lang="de-CH" sz="1800" dirty="0" smtClean="0"/>
              <a:t>…) </a:t>
            </a:r>
          </a:p>
          <a:p>
            <a:r>
              <a:rPr lang="de-CH" sz="2000" b="1" dirty="0" smtClean="0">
                <a:solidFill>
                  <a:srgbClr val="03577C"/>
                </a:solidFill>
              </a:rPr>
              <a:t>Ausblick</a:t>
            </a:r>
            <a:r>
              <a:rPr lang="de-CH" sz="2000" dirty="0" smtClean="0"/>
              <a:t>:</a:t>
            </a:r>
          </a:p>
          <a:p>
            <a:pPr lvl="1"/>
            <a:r>
              <a:rPr lang="de-CH" sz="1800" dirty="0" smtClean="0"/>
              <a:t>RBG-Unterlagen: Konzept für die Beobachtungsphase und den Verschluss (inkl. Rückholbarkeitskonzepte)</a:t>
            </a:r>
          </a:p>
          <a:p>
            <a:pPr lvl="1"/>
            <a:r>
              <a:rPr lang="de-CH" sz="1800" dirty="0" smtClean="0"/>
              <a:t>Weitere Entwicklungsarbeiten bis zur 1:1 Demonstration vor der ersten Einlagerung</a:t>
            </a:r>
            <a:endParaRPr lang="de-CH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4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84" name="Text Box 8"/>
          <p:cNvSpPr txBox="1">
            <a:spLocks noChangeArrowheads="1"/>
          </p:cNvSpPr>
          <p:nvPr/>
        </p:nvSpPr>
        <p:spPr bwMode="auto">
          <a:xfrm>
            <a:off x="3309938" y="4562475"/>
            <a:ext cx="44799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CH" sz="2800">
                <a:solidFill>
                  <a:srgbClr val="03577C"/>
                </a:solidFill>
              </a:rPr>
              <a:t>besten dank </a:t>
            </a:r>
            <a:br>
              <a:rPr lang="de-CH" sz="2800">
                <a:solidFill>
                  <a:srgbClr val="03577C"/>
                </a:solidFill>
              </a:rPr>
            </a:br>
            <a:r>
              <a:rPr lang="de-CH" sz="2800">
                <a:solidFill>
                  <a:srgbClr val="03577C"/>
                </a:solidFill>
              </a:rPr>
              <a:t>für ihre aufmerksamkeit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CH" sz="700" b="0" smtClean="0"/>
              <a:t>TFS - Thema Rückholung - Schweizer Konzept</a:t>
            </a:r>
            <a:endParaRPr lang="de-DE" sz="700" b="0" smtClean="0"/>
          </a:p>
        </p:txBody>
      </p:sp>
      <p:sp>
        <p:nvSpPr>
          <p:cNvPr id="2355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6BC872-BF1C-40AF-BF76-C37BD0DF14B0}" type="slidenum">
              <a:rPr lang="de-DE" sz="700" b="0" smtClean="0"/>
              <a:pPr/>
              <a:t>4</a:t>
            </a:fld>
            <a:endParaRPr lang="de-DE" sz="700" b="0" smtClean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2713"/>
            <a:ext cx="8064500" cy="552450"/>
          </a:xfrm>
        </p:spPr>
        <p:txBody>
          <a:bodyPr/>
          <a:lstStyle/>
          <a:p>
            <a:r>
              <a:rPr lang="de-CH" sz="2600" smtClean="0"/>
              <a:t>Überwachung und Rückholbarkeit: Vorgaben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42963"/>
            <a:ext cx="8064500" cy="5451475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de-CH" sz="2000" b="1" dirty="0" smtClean="0">
                <a:solidFill>
                  <a:srgbClr val="03577C"/>
                </a:solidFill>
              </a:rPr>
              <a:t>Rückholbarkeit</a:t>
            </a:r>
            <a:r>
              <a:rPr lang="de-CH" sz="2000" dirty="0" smtClean="0"/>
              <a:t> ist gesetzlich </a:t>
            </a:r>
            <a:r>
              <a:rPr lang="de-CH" sz="2000" b="1" dirty="0" smtClean="0">
                <a:solidFill>
                  <a:srgbClr val="03577C"/>
                </a:solidFill>
              </a:rPr>
              <a:t>gefordert</a:t>
            </a:r>
            <a:r>
              <a:rPr lang="de-CH" dirty="0" smtClean="0"/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CH" sz="1800" i="1" dirty="0" smtClean="0">
                <a:solidFill>
                  <a:schemeClr val="bg1">
                    <a:lumMod val="50000"/>
                  </a:schemeClr>
                </a:solidFill>
              </a:rPr>
              <a:t>Rückholung muss bis zum Verschluss ohne grossen Aufwand möglich sein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; KEG, Art. 37)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de-CH" sz="400" dirty="0" smtClean="0"/>
          </a:p>
          <a:p>
            <a:pPr>
              <a:spcBef>
                <a:spcPct val="20000"/>
              </a:spcBef>
            </a:pPr>
            <a:r>
              <a:rPr lang="de-CH" sz="2000" dirty="0" smtClean="0"/>
              <a:t>Rückholbarkeit </a:t>
            </a:r>
            <a:r>
              <a:rPr lang="de-CH" sz="2000" b="1" dirty="0" smtClean="0">
                <a:solidFill>
                  <a:srgbClr val="03577C"/>
                </a:solidFill>
              </a:rPr>
              <a:t>darf passive Sicherheit nicht beeinträchtigen</a:t>
            </a:r>
            <a:r>
              <a:rPr lang="de-CH" dirty="0" smtClean="0"/>
              <a:t>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CH" sz="1800" i="1" dirty="0" smtClean="0">
                <a:solidFill>
                  <a:schemeClr val="bg1">
                    <a:lumMod val="50000"/>
                  </a:schemeClr>
                </a:solidFill>
              </a:rPr>
              <a:t>Vorkehrungen zur Rückholung dürfen passive Sicherheitsbarrieren nicht beeinträchtigen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; KEV, Art 11)</a:t>
            </a:r>
          </a:p>
          <a:p>
            <a:pPr>
              <a:spcBef>
                <a:spcPct val="20000"/>
              </a:spcBef>
            </a:pPr>
            <a:endParaRPr lang="de-CH" sz="400" dirty="0" smtClean="0"/>
          </a:p>
          <a:p>
            <a:pPr>
              <a:spcBef>
                <a:spcPct val="20000"/>
              </a:spcBef>
            </a:pPr>
            <a:r>
              <a:rPr lang="de-CH" sz="2000" dirty="0" smtClean="0"/>
              <a:t>Geologische Tiefenlager sind </a:t>
            </a:r>
            <a:r>
              <a:rPr lang="de-CH" sz="2000" b="1" dirty="0" smtClean="0">
                <a:solidFill>
                  <a:srgbClr val="03577C"/>
                </a:solidFill>
              </a:rPr>
              <a:t>zu überwachen</a:t>
            </a:r>
            <a:r>
              <a:rPr lang="de-CH" sz="2000" dirty="0" smtClean="0"/>
              <a:t>; dazu auch </a:t>
            </a:r>
            <a:r>
              <a:rPr lang="de-CH" sz="2000" b="1" dirty="0" smtClean="0">
                <a:solidFill>
                  <a:srgbClr val="03577C"/>
                </a:solidFill>
              </a:rPr>
              <a:t>Pilotlager</a:t>
            </a:r>
            <a:endParaRPr lang="de-CH" dirty="0" smtClean="0"/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CH" sz="1800" i="1" dirty="0" smtClean="0">
                <a:solidFill>
                  <a:schemeClr val="bg1">
                    <a:lumMod val="50000"/>
                  </a:schemeClr>
                </a:solidFill>
              </a:rPr>
              <a:t>Verhalten der Abfälle, der Verfüllung und des Wirtgesteins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; KEV, Art. 66)</a:t>
            </a:r>
          </a:p>
          <a:p>
            <a:pPr>
              <a:spcBef>
                <a:spcPct val="20000"/>
              </a:spcBef>
            </a:pPr>
            <a:endParaRPr lang="de-CH" sz="400" b="1" dirty="0" smtClean="0">
              <a:solidFill>
                <a:srgbClr val="03577C"/>
              </a:solidFill>
            </a:endParaRPr>
          </a:p>
          <a:p>
            <a:pPr>
              <a:spcBef>
                <a:spcPct val="20000"/>
              </a:spcBef>
            </a:pPr>
            <a:r>
              <a:rPr lang="de-CH" sz="2000" b="1" dirty="0" smtClean="0">
                <a:solidFill>
                  <a:srgbClr val="03577C"/>
                </a:solidFill>
              </a:rPr>
              <a:t>Nach Abschluss </a:t>
            </a:r>
            <a:r>
              <a:rPr lang="de-CH" sz="2000" dirty="0" smtClean="0"/>
              <a:t>der </a:t>
            </a:r>
            <a:r>
              <a:rPr lang="de-CH" sz="2000" b="1" dirty="0" smtClean="0">
                <a:solidFill>
                  <a:srgbClr val="03577C"/>
                </a:solidFill>
              </a:rPr>
              <a:t>Einlagerung</a:t>
            </a:r>
            <a:r>
              <a:rPr lang="de-CH" sz="2000" dirty="0" smtClean="0"/>
              <a:t> der Abfälle ist eine </a:t>
            </a:r>
            <a:r>
              <a:rPr lang="de-CH" sz="2000" b="1" dirty="0" err="1" smtClean="0">
                <a:solidFill>
                  <a:srgbClr val="03577C"/>
                </a:solidFill>
              </a:rPr>
              <a:t>Beobach-tungsphase</a:t>
            </a:r>
            <a:r>
              <a:rPr lang="de-CH" sz="2000" dirty="0" smtClean="0"/>
              <a:t> vorgesehen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CH" sz="1800" i="1" dirty="0" smtClean="0">
                <a:solidFill>
                  <a:schemeClr val="bg1">
                    <a:lumMod val="50000"/>
                  </a:schemeClr>
                </a:solidFill>
              </a:rPr>
              <a:t>Das Departement ordnet die Überwachung an [und] legt die Dauer … fest. … kann diese bei Bedarf verlängern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; KEV, Art. 68))</a:t>
            </a:r>
          </a:p>
          <a:p>
            <a:pPr>
              <a:spcBef>
                <a:spcPct val="20000"/>
              </a:spcBef>
            </a:pPr>
            <a:endParaRPr lang="de-CH" sz="400" b="1" dirty="0" smtClean="0">
              <a:solidFill>
                <a:srgbClr val="03577C"/>
              </a:solidFill>
            </a:endParaRPr>
          </a:p>
          <a:p>
            <a:pPr>
              <a:spcBef>
                <a:spcPct val="20000"/>
              </a:spcBef>
            </a:pPr>
            <a:r>
              <a:rPr lang="de-CH" sz="2000" b="1" dirty="0" smtClean="0">
                <a:solidFill>
                  <a:srgbClr val="03577C"/>
                </a:solidFill>
              </a:rPr>
              <a:t>Nach dem Verschluss</a:t>
            </a:r>
            <a:r>
              <a:rPr lang="de-CH" sz="2000" dirty="0" smtClean="0"/>
              <a:t> geht die </a:t>
            </a:r>
            <a:r>
              <a:rPr lang="de-CH" sz="2000" b="1" dirty="0" smtClean="0">
                <a:solidFill>
                  <a:srgbClr val="03577C"/>
                </a:solidFill>
              </a:rPr>
              <a:t>Überwachung </a:t>
            </a:r>
            <a:r>
              <a:rPr lang="de-CH" sz="2000" dirty="0" smtClean="0"/>
              <a:t>so lange wie gewünscht weiter</a:t>
            </a:r>
            <a:endParaRPr lang="de-CH" sz="1800" dirty="0" smtClean="0"/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de-CH" sz="1800" i="1" dirty="0" smtClean="0">
                <a:solidFill>
                  <a:schemeClr val="bg1">
                    <a:lumMod val="50000"/>
                  </a:schemeClr>
                </a:solidFill>
              </a:rPr>
              <a:t>Nach Verschluss kann der Bundesrat eine weitere befristete Überwachung anordnen;</a:t>
            </a:r>
            <a:r>
              <a:rPr lang="de-CH" sz="1800" dirty="0" smtClean="0">
                <a:solidFill>
                  <a:schemeClr val="bg1">
                    <a:lumMod val="50000"/>
                  </a:schemeClr>
                </a:solidFill>
              </a:rPr>
              <a:t> KEG, Art. 39)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7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Grundlagen </a:t>
            </a:r>
            <a:r>
              <a:rPr lang="de-CH" dirty="0" err="1" smtClean="0"/>
              <a:t>Nagra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0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Umsetzung </a:t>
            </a:r>
            <a:r>
              <a:rPr lang="de-CH" dirty="0" err="1" smtClean="0"/>
              <a:t>Nagra</a:t>
            </a:r>
            <a:r>
              <a:rPr lang="de-CH" dirty="0" smtClean="0"/>
              <a:t> (Grundlagen)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48" y="898525"/>
            <a:ext cx="8373515" cy="5399088"/>
          </a:xfrm>
        </p:spPr>
        <p:txBody>
          <a:bodyPr/>
          <a:lstStyle/>
          <a:p>
            <a:r>
              <a:rPr lang="de-CH" sz="1900" dirty="0" smtClean="0"/>
              <a:t>Erste Überlegungen und Studien ab Mitte der 80’er Jahren</a:t>
            </a:r>
          </a:p>
          <a:p>
            <a:r>
              <a:rPr lang="de-CH" sz="1900" b="1" dirty="0">
                <a:solidFill>
                  <a:srgbClr val="03577C"/>
                </a:solidFill>
              </a:rPr>
              <a:t>1998 (SMA)</a:t>
            </a:r>
            <a:r>
              <a:rPr lang="de-CH" sz="1900" dirty="0" smtClean="0"/>
              <a:t>: Endlager </a:t>
            </a:r>
            <a:r>
              <a:rPr lang="de-CH" sz="1900" dirty="0"/>
              <a:t>für schwach- und mittelaktive Abfälle am Standort </a:t>
            </a:r>
            <a:r>
              <a:rPr lang="de-CH" sz="1900" b="1" dirty="0" smtClean="0">
                <a:solidFill>
                  <a:srgbClr val="03577C"/>
                </a:solidFill>
              </a:rPr>
              <a:t>Wellenberg</a:t>
            </a:r>
            <a:r>
              <a:rPr lang="de-CH" sz="1900" dirty="0" smtClean="0"/>
              <a:t>: </a:t>
            </a:r>
            <a:r>
              <a:rPr lang="de-CH" sz="1900" dirty="0"/>
              <a:t>Etappen </a:t>
            </a:r>
            <a:r>
              <a:rPr lang="de-CH" sz="1900" dirty="0" smtClean="0"/>
              <a:t>auf </a:t>
            </a:r>
            <a:r>
              <a:rPr lang="de-CH" sz="1900" dirty="0"/>
              <a:t>dem Wege zum Verschluss; präzisierende Darstellung der Kontrollierbarkeit und Rückholbarkeit. </a:t>
            </a:r>
            <a:r>
              <a:rPr lang="de-CH" sz="1900" dirty="0" smtClean="0"/>
              <a:t>NTB 98-04</a:t>
            </a:r>
            <a:endParaRPr lang="de-CH" sz="1900" dirty="0" smtClean="0">
              <a:solidFill>
                <a:srgbClr val="FF7F00"/>
              </a:solidFill>
            </a:endParaRPr>
          </a:p>
          <a:p>
            <a:r>
              <a:rPr lang="de-CH" sz="1900" b="1" dirty="0">
                <a:solidFill>
                  <a:srgbClr val="03577C"/>
                </a:solidFill>
              </a:rPr>
              <a:t>1999 (HAA): </a:t>
            </a:r>
            <a:r>
              <a:rPr lang="de-CH" sz="1900" dirty="0"/>
              <a:t>Konzeptstudie </a:t>
            </a:r>
            <a:r>
              <a:rPr lang="de-CH" sz="1900" dirty="0" smtClean="0"/>
              <a:t>Anlagen und </a:t>
            </a:r>
            <a:r>
              <a:rPr lang="de-CH" sz="1900" dirty="0"/>
              <a:t>Betrieb, Technischer Lösungsvorschlag zur Rückholung eingelagerter </a:t>
            </a:r>
            <a:r>
              <a:rPr lang="de-CH" sz="1900" dirty="0" smtClean="0"/>
              <a:t>Brennelementbehälter </a:t>
            </a:r>
          </a:p>
          <a:p>
            <a:r>
              <a:rPr lang="de-CH" sz="1900" b="1" dirty="0" smtClean="0">
                <a:solidFill>
                  <a:srgbClr val="03577C"/>
                </a:solidFill>
              </a:rPr>
              <a:t>2002</a:t>
            </a:r>
            <a:r>
              <a:rPr lang="de-CH" sz="1900" b="1" dirty="0">
                <a:solidFill>
                  <a:srgbClr val="03577C"/>
                </a:solidFill>
              </a:rPr>
              <a:t>: Entsorgungsnachweis</a:t>
            </a:r>
            <a:r>
              <a:rPr lang="de-CH" sz="1900" dirty="0" smtClean="0"/>
              <a:t>, NTB </a:t>
            </a:r>
            <a:r>
              <a:rPr lang="de-CH" sz="1900" dirty="0"/>
              <a:t>02-02, Kapitel </a:t>
            </a:r>
            <a:r>
              <a:rPr lang="de-CH" sz="1900" dirty="0" smtClean="0"/>
              <a:t>9</a:t>
            </a:r>
          </a:p>
          <a:p>
            <a:r>
              <a:rPr lang="de-CH" sz="1900" dirty="0" smtClean="0"/>
              <a:t>Ab 2022: </a:t>
            </a:r>
            <a:r>
              <a:rPr lang="de-CH" sz="1900" b="1" dirty="0" smtClean="0">
                <a:solidFill>
                  <a:srgbClr val="03577C"/>
                </a:solidFill>
              </a:rPr>
              <a:t>RBG</a:t>
            </a:r>
            <a:r>
              <a:rPr lang="de-CH" sz="1900" dirty="0" smtClean="0"/>
              <a:t>:</a:t>
            </a:r>
            <a:r>
              <a:rPr lang="de-CH" sz="1900" b="1" dirty="0" smtClean="0">
                <a:solidFill>
                  <a:srgbClr val="03577C"/>
                </a:solidFill>
              </a:rPr>
              <a:t> </a:t>
            </a:r>
            <a:r>
              <a:rPr lang="en-US" sz="1900" b="1" dirty="0" err="1" smtClean="0">
                <a:solidFill>
                  <a:srgbClr val="03577C"/>
                </a:solidFill>
              </a:rPr>
              <a:t>Konzept</a:t>
            </a:r>
            <a:r>
              <a:rPr lang="en-US" sz="1900" b="1" dirty="0" smtClean="0">
                <a:solidFill>
                  <a:srgbClr val="03577C"/>
                </a:solidFill>
              </a:rPr>
              <a:t> </a:t>
            </a:r>
            <a:r>
              <a:rPr lang="en-US" sz="1900" dirty="0" err="1" smtClean="0"/>
              <a:t>für</a:t>
            </a:r>
            <a:r>
              <a:rPr lang="en-US" sz="1900" dirty="0" smtClean="0"/>
              <a:t> die </a:t>
            </a:r>
            <a:r>
              <a:rPr lang="en-US" sz="1900" dirty="0" err="1" smtClean="0"/>
              <a:t>Beobachtungsphase</a:t>
            </a:r>
            <a:r>
              <a:rPr lang="en-US" sz="1900" dirty="0" smtClean="0"/>
              <a:t> und den </a:t>
            </a:r>
            <a:r>
              <a:rPr lang="en-US" sz="1900" dirty="0" err="1" smtClean="0"/>
              <a:t>Verschluss</a:t>
            </a:r>
            <a:r>
              <a:rPr lang="en-US" sz="1900" dirty="0" smtClean="0"/>
              <a:t> (</a:t>
            </a:r>
            <a:r>
              <a:rPr lang="en-US" sz="1900" dirty="0" err="1" smtClean="0"/>
              <a:t>inkl</a:t>
            </a:r>
            <a:r>
              <a:rPr lang="en-US" sz="1900" dirty="0" smtClean="0"/>
              <a:t>. </a:t>
            </a:r>
            <a:r>
              <a:rPr lang="en-US" sz="1900" dirty="0" err="1" smtClean="0"/>
              <a:t>Konzeptstudien</a:t>
            </a:r>
            <a:r>
              <a:rPr lang="en-US" sz="1900" dirty="0" smtClean="0"/>
              <a:t> </a:t>
            </a:r>
            <a:r>
              <a:rPr lang="en-US" sz="1900" dirty="0" err="1" smtClean="0"/>
              <a:t>zur</a:t>
            </a:r>
            <a:r>
              <a:rPr lang="en-US" sz="1900" dirty="0" smtClean="0"/>
              <a:t> </a:t>
            </a:r>
            <a:r>
              <a:rPr lang="en-US" sz="1900" dirty="0" err="1" smtClean="0"/>
              <a:t>Rückholung</a:t>
            </a:r>
            <a:r>
              <a:rPr lang="en-US" sz="1900" dirty="0" smtClean="0"/>
              <a:t>  </a:t>
            </a:r>
            <a:r>
              <a:rPr lang="en-US" sz="1900" dirty="0" err="1" smtClean="0"/>
              <a:t>für</a:t>
            </a:r>
            <a:r>
              <a:rPr lang="en-US" sz="1900" dirty="0" smtClean="0"/>
              <a:t> die </a:t>
            </a:r>
            <a:r>
              <a:rPr lang="en-US" sz="1900" dirty="0" err="1" smtClean="0"/>
              <a:t>Beschreibung</a:t>
            </a:r>
            <a:r>
              <a:rPr lang="en-US" sz="1900" dirty="0" smtClean="0"/>
              <a:t> der Anlage in den </a:t>
            </a:r>
            <a:r>
              <a:rPr lang="en-US" sz="1900" dirty="0" err="1" smtClean="0"/>
              <a:t>Grundzügen</a:t>
            </a:r>
            <a:r>
              <a:rPr lang="en-US" sz="1900" dirty="0" smtClean="0"/>
              <a:t>)</a:t>
            </a:r>
          </a:p>
          <a:p>
            <a:r>
              <a:rPr lang="en-US" sz="1900" b="1" dirty="0" err="1" smtClean="0">
                <a:solidFill>
                  <a:srgbClr val="03577C"/>
                </a:solidFill>
              </a:rPr>
              <a:t>Felslabor</a:t>
            </a:r>
            <a:r>
              <a:rPr lang="en-US" sz="1900" dirty="0" smtClean="0"/>
              <a:t> (</a:t>
            </a:r>
            <a:r>
              <a:rPr lang="en-US" sz="1900" dirty="0" err="1" smtClean="0"/>
              <a:t>Testbereich</a:t>
            </a:r>
            <a:r>
              <a:rPr lang="en-US" sz="1900" dirty="0" smtClean="0"/>
              <a:t>): 1:1 Demonstration </a:t>
            </a:r>
            <a:r>
              <a:rPr lang="en-US" sz="1900" dirty="0" err="1" smtClean="0"/>
              <a:t>Rückholung</a:t>
            </a:r>
            <a:r>
              <a:rPr lang="en-US" sz="1900" dirty="0" smtClean="0"/>
              <a:t> von </a:t>
            </a:r>
            <a:r>
              <a:rPr lang="en-US" sz="1900" dirty="0" err="1" smtClean="0"/>
              <a:t>Abfallgebinden</a:t>
            </a:r>
            <a:endParaRPr lang="en-US" sz="1900" dirty="0"/>
          </a:p>
          <a:p>
            <a:r>
              <a:rPr lang="en-US" sz="1900" b="1" dirty="0" err="1" smtClean="0">
                <a:solidFill>
                  <a:srgbClr val="03577C"/>
                </a:solidFill>
              </a:rPr>
              <a:t>Nukleare</a:t>
            </a:r>
            <a:r>
              <a:rPr lang="en-US" sz="1900" b="1" dirty="0" smtClean="0">
                <a:solidFill>
                  <a:srgbClr val="03577C"/>
                </a:solidFill>
              </a:rPr>
              <a:t> </a:t>
            </a:r>
            <a:r>
              <a:rPr lang="en-US" sz="1900" b="1" dirty="0" err="1" smtClean="0">
                <a:solidFill>
                  <a:srgbClr val="03577C"/>
                </a:solidFill>
              </a:rPr>
              <a:t>Baubewilligung</a:t>
            </a:r>
            <a:r>
              <a:rPr lang="en-US" sz="1900" dirty="0"/>
              <a:t>: </a:t>
            </a:r>
            <a:r>
              <a:rPr lang="de-CH" sz="1900" dirty="0" smtClean="0"/>
              <a:t>Konzept </a:t>
            </a:r>
            <a:r>
              <a:rPr lang="de-CH" sz="1900" dirty="0"/>
              <a:t>für eine allfällige Rückholung </a:t>
            </a:r>
            <a:r>
              <a:rPr lang="de-CH" sz="1900" dirty="0" smtClean="0"/>
              <a:t>an ENSI </a:t>
            </a:r>
            <a:r>
              <a:rPr lang="de-CH" sz="1900" dirty="0"/>
              <a:t>zur Prüfung und Genehmigung </a:t>
            </a:r>
            <a:r>
              <a:rPr lang="de-CH" sz="1900" dirty="0" smtClean="0"/>
              <a:t> (</a:t>
            </a:r>
            <a:r>
              <a:rPr lang="de-CH" sz="1900" dirty="0"/>
              <a:t>G03)</a:t>
            </a:r>
          </a:p>
          <a:p>
            <a:r>
              <a:rPr lang="de-CH" sz="1900" b="1" dirty="0">
                <a:solidFill>
                  <a:srgbClr val="03577C"/>
                </a:solidFill>
              </a:rPr>
              <a:t>Nukleare Betriebsbewilligung</a:t>
            </a:r>
            <a:r>
              <a:rPr lang="de-CH" sz="1900" dirty="0"/>
              <a:t>: Die Betriebsbewilligung [wird] erteilt, wenn […] die Rückholung </a:t>
            </a:r>
            <a:r>
              <a:rPr lang="de-CH" sz="1900" dirty="0" smtClean="0"/>
              <a:t>[…] </a:t>
            </a:r>
            <a:r>
              <a:rPr lang="de-CH" sz="1900" dirty="0"/>
              <a:t>bis zu einem allfälligen Verschluss ohne grossen Aufwand möglich ist. (KEG Art. 37)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2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Rückholbarkeitsskala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8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«Rückholbarkeitsskala»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734" y="947956"/>
            <a:ext cx="7323589" cy="494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1084276" y="5801479"/>
            <a:ext cx="70845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CH" b="0" dirty="0"/>
              <a:t>Quelle: OECD/NEA </a:t>
            </a:r>
            <a:r>
              <a:rPr lang="de-CH" b="0" dirty="0" err="1"/>
              <a:t>leaflet</a:t>
            </a:r>
            <a:r>
              <a:rPr lang="de-CH" b="0" dirty="0"/>
              <a:t> «International </a:t>
            </a:r>
            <a:r>
              <a:rPr lang="de-CH" b="0" dirty="0" err="1"/>
              <a:t>understanding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reversibility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decisions</a:t>
            </a:r>
            <a:r>
              <a:rPr lang="de-CH" b="0" dirty="0"/>
              <a:t> </a:t>
            </a:r>
            <a:r>
              <a:rPr lang="de-CH" b="0" dirty="0" err="1"/>
              <a:t>and</a:t>
            </a:r>
            <a:r>
              <a:rPr lang="de-CH" b="0" dirty="0"/>
              <a:t> </a:t>
            </a:r>
            <a:r>
              <a:rPr lang="de-CH" b="0" dirty="0" err="1"/>
              <a:t>retrievability</a:t>
            </a:r>
            <a:r>
              <a:rPr lang="de-CH" b="0" dirty="0"/>
              <a:t> </a:t>
            </a:r>
            <a:r>
              <a:rPr lang="de-CH" b="0" dirty="0" err="1"/>
              <a:t>of</a:t>
            </a:r>
            <a:r>
              <a:rPr lang="de-CH" b="0" dirty="0"/>
              <a:t> </a:t>
            </a:r>
            <a:r>
              <a:rPr lang="de-CH" b="0" dirty="0" err="1"/>
              <a:t>waste</a:t>
            </a:r>
            <a:r>
              <a:rPr lang="de-CH" b="0" dirty="0"/>
              <a:t> in </a:t>
            </a:r>
            <a:r>
              <a:rPr lang="de-CH" b="0" dirty="0" err="1"/>
              <a:t>geological</a:t>
            </a:r>
            <a:r>
              <a:rPr lang="de-CH" b="0" dirty="0"/>
              <a:t> </a:t>
            </a:r>
            <a:r>
              <a:rPr lang="de-CH" b="0" dirty="0" err="1"/>
              <a:t>disposal</a:t>
            </a:r>
            <a:r>
              <a:rPr lang="de-CH" b="0" dirty="0"/>
              <a:t>», http://www.oecd-nea.org/rwm/rr/documents/R-Scale-Leaflet_ENG_WEB.pdf</a:t>
            </a:r>
          </a:p>
        </p:txBody>
      </p:sp>
    </p:spTree>
    <p:extLst>
      <p:ext uri="{BB962C8B-B14F-4D97-AF65-F5344CB8AC3E}">
        <p14:creationId xmlns:p14="http://schemas.microsoft.com/office/powerpoint/2010/main" val="3287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015" y="3107764"/>
            <a:ext cx="8064500" cy="552450"/>
          </a:xfrm>
        </p:spPr>
        <p:txBody>
          <a:bodyPr/>
          <a:lstStyle/>
          <a:p>
            <a:pPr algn="ctr"/>
            <a:r>
              <a:rPr lang="de-CH" dirty="0" smtClean="0"/>
              <a:t>Schrittweise Realisierung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smtClean="0"/>
              <a:t>TFS - Thema Rückholung - Schweizer Konzept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7E6C2-3C72-49FD-9CA7-E523154AAB2B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07.03.2013 / T. Fries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 SHB-5.6-03A Folien ohne Claim">
  <a:themeElements>
    <a:clrScheme name="Nagra-Dekofarben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577C"/>
      </a:accent1>
      <a:accent2>
        <a:srgbClr val="FF7F00"/>
      </a:accent2>
      <a:accent3>
        <a:srgbClr val="289DC6"/>
      </a:accent3>
      <a:accent4>
        <a:srgbClr val="49C31F"/>
      </a:accent4>
      <a:accent5>
        <a:srgbClr val="FFFF00"/>
      </a:accent5>
      <a:accent6>
        <a:srgbClr val="FF9999"/>
      </a:accent6>
      <a:hlink>
        <a:srgbClr val="0000FF"/>
      </a:hlink>
      <a:folHlink>
        <a:srgbClr val="800080"/>
      </a:folHlink>
    </a:clrScheme>
    <a:fontScheme name="VO SHB-5.6-03A Folien ohne Clai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 SHB-5.6-03A Folien ohne Clai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 SHB-5.6-03A Folien ohne Clai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 SHB-5.6-03A Folien ohne Clai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 SHB-5.6-03A Folien ohne Clai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 SHB-5.6-03A Folien ohne Clai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 SHB-5.6-03A Folien ohne Clai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 SHB-5.6-03A Folien ohne Clai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 SHB-5.6-03A Folien ohne Claim</Template>
  <TotalTime>0</TotalTime>
  <Words>1703</Words>
  <Application>Microsoft Office PowerPoint</Application>
  <PresentationFormat>Bildschirmpräsentation (4:3)</PresentationFormat>
  <Paragraphs>346</Paragraphs>
  <Slides>38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Arial</vt:lpstr>
      <vt:lpstr>Wingdings</vt:lpstr>
      <vt:lpstr>Times</vt:lpstr>
      <vt:lpstr>Symbol</vt:lpstr>
      <vt:lpstr>VO SHB-5.6-03A Folien ohne Claim</vt:lpstr>
      <vt:lpstr>Thema Rückholung – Schweizer Konzepte </vt:lpstr>
      <vt:lpstr>Gliederung</vt:lpstr>
      <vt:lpstr>Vorgaben</vt:lpstr>
      <vt:lpstr>Überwachung und Rückholbarkeit: Vorgaben</vt:lpstr>
      <vt:lpstr>Grundlagen Nagra</vt:lpstr>
      <vt:lpstr>Umsetzung Nagra (Grundlagen)</vt:lpstr>
      <vt:lpstr>Rückholbarkeitsskala</vt:lpstr>
      <vt:lpstr>«Rückholbarkeitsskala»</vt:lpstr>
      <vt:lpstr>Schrittweise Realisierung</vt:lpstr>
      <vt:lpstr>Lagersystem – Anlagenelemente (Bsp. HAA-Lager)</vt:lpstr>
      <vt:lpstr>HAA-Lager</vt:lpstr>
      <vt:lpstr>HAA-Lager: Bauphase (Bau und Betrieb Felslabor, ≈ 20 Jahre)</vt:lpstr>
      <vt:lpstr>HAA-Lager: Bauphase (Bau Lager ≈ 5 Jahre)</vt:lpstr>
      <vt:lpstr>HAA-Lager: Betriebsphase (Einlagerung &amp; Erweiterung, ≈ 20 Jahre)</vt:lpstr>
      <vt:lpstr>HAA-Lager: Beobachtungsphase (Beobachtung Hauptlager, Lagerkammern verschlossen, ≈ 10 Jahre)</vt:lpstr>
      <vt:lpstr>HAA-Lager: Beobachtungsphase  (Verschluss Hauptlager, ≥ 50 Jahre)</vt:lpstr>
      <vt:lpstr>HAA-Lager: Nach-Verschlussphase</vt:lpstr>
      <vt:lpstr>Abfallgebinde, Endlagerbehälter und Verfüllung</vt:lpstr>
      <vt:lpstr>Barrierenkonzept und Rückholungsschritte</vt:lpstr>
      <vt:lpstr>Abfallgebinde und Endlagerbehälter</vt:lpstr>
      <vt:lpstr>Verfüllung der SMA/LMA-Lagerkavernen</vt:lpstr>
      <vt:lpstr>Verfüllung der SMA/LMA-Lagerkavernen</vt:lpstr>
      <vt:lpstr>EB-in-situ Experiment Dismantling (Mont Terri, 2013)</vt:lpstr>
      <vt:lpstr>Prototype Repository Experiment in Schweden (SKB)</vt:lpstr>
      <vt:lpstr>Technische Konzepte zur Rückholung</vt:lpstr>
      <vt:lpstr>«Rückholbarkeitsskala»  Einfache Rückholung</vt:lpstr>
      <vt:lpstr>«Rückholbarkeitsskala»  Normale Rückholung</vt:lpstr>
      <vt:lpstr>Arbeitsschritte normale Rückholung</vt:lpstr>
      <vt:lpstr>Möglichkeit zur Rückholung eines BE-ELB (Schritte)</vt:lpstr>
      <vt:lpstr>Möglichkeit zur Rückholung eines BE-ELB (Schritte)</vt:lpstr>
      <vt:lpstr>Möglichkeit zur Rückholung eines SMA-Endlager-behälters (Schritte)</vt:lpstr>
      <vt:lpstr>Möglichkeit zur Rückholung eines SMA-ELB (Schritte)</vt:lpstr>
      <vt:lpstr>«Rückholbarkeitsskala» Spätere Rückholung</vt:lpstr>
      <vt:lpstr>Spätere Rückholung (nach mehreren 100 Jahren)</vt:lpstr>
      <vt:lpstr>Bergung in Lagerstollen (z.B. bei ungenügender geomecha-nischer Stabilität)</vt:lpstr>
      <vt:lpstr>Schlussfolgerungen</vt:lpstr>
      <vt:lpstr>Zusammenfassung</vt:lpstr>
      <vt:lpstr>PowerPoint-Präsentation</vt:lpstr>
    </vt:vector>
  </TitlesOfParts>
  <Company>NAGRA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Rückholbarkeit</dc:title>
  <dc:creator>Anne Claudel</dc:creator>
  <cp:lastModifiedBy>Bearbeiter-3</cp:lastModifiedBy>
  <cp:revision>144</cp:revision>
  <cp:lastPrinted>2013-03-05T16:32:51Z</cp:lastPrinted>
  <dcterms:created xsi:type="dcterms:W3CDTF">2013-01-29T09:55:24Z</dcterms:created>
  <dcterms:modified xsi:type="dcterms:W3CDTF">2013-03-07T08:21:52Z</dcterms:modified>
</cp:coreProperties>
</file>