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3849E-381C-46B6-8B62-5CA3F98E21FC}" type="datetimeFigureOut">
              <a:rPr lang="de-DE" smtClean="0"/>
              <a:t>08.03.2013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31A5E-46D5-4174-8150-0AA2457A6A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7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1A5E-46D5-4174-8150-0AA2457A6A5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691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1A5E-46D5-4174-8150-0AA2457A6A5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69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7" descr="Logo_CMYK_po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387350"/>
            <a:ext cx="19970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32"/>
          <p:cNvSpPr txBox="1">
            <a:spLocks noChangeArrowheads="1"/>
          </p:cNvSpPr>
          <p:nvPr userDrawn="1"/>
        </p:nvSpPr>
        <p:spPr bwMode="auto">
          <a:xfrm>
            <a:off x="4572000" y="387000"/>
            <a:ext cx="3024336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  <a:defRPr/>
            </a:pPr>
            <a:r>
              <a:rPr lang="de-CH" sz="800" b="1" dirty="0" smtClean="0">
                <a:latin typeface="Arial" charset="0"/>
              </a:rPr>
              <a:t>Eidgenössisches Nuklearsicherheitsinspektorat ENSI</a:t>
            </a:r>
          </a:p>
        </p:txBody>
      </p:sp>
      <p:sp>
        <p:nvSpPr>
          <p:cNvPr id="18" name="Titel 8"/>
          <p:cNvSpPr>
            <a:spLocks noGrp="1"/>
          </p:cNvSpPr>
          <p:nvPr>
            <p:ph type="title" hasCustomPrompt="1"/>
          </p:nvPr>
        </p:nvSpPr>
        <p:spPr>
          <a:xfrm>
            <a:off x="1296000" y="2457000"/>
            <a:ext cx="6552000" cy="262818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200" b="1" baseline="0"/>
            </a:lvl1pPr>
          </a:lstStyle>
          <a:p>
            <a:r>
              <a:rPr lang="de-DE" dirty="0" smtClean="0"/>
              <a:t>Hier steht der Name der Präsentation geschrieben</a:t>
            </a:r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5228993"/>
            <a:ext cx="6552000" cy="288239"/>
          </a:xfrm>
          <a:prstGeom prst="rect">
            <a:avLst/>
          </a:prstGeom>
        </p:spPr>
        <p:txBody>
          <a:bodyPr lIns="0" tIns="0" rIns="4680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3200"/>
            </a:lvl2pPr>
            <a:lvl3pPr marL="0" indent="0" algn="l">
              <a:buNone/>
              <a:defRPr sz="20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2"/>
            <a:r>
              <a:rPr lang="de-CH" dirty="0" smtClean="0"/>
              <a:t>Datum der Präsentation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291839" y="5714413"/>
            <a:ext cx="6551613" cy="287337"/>
          </a:xfrm>
          <a:prstGeom prst="rect">
            <a:avLst/>
          </a:prstGeom>
        </p:spPr>
        <p:txBody>
          <a:bodyPr lIns="0" tIns="0" rIns="46800">
            <a:noAutofit/>
          </a:bodyPr>
          <a:lstStyle>
            <a:lvl1pPr>
              <a:defRPr lang="de-DE" dirty="0" smtClean="0"/>
            </a:lvl1pPr>
            <a:lvl2pPr>
              <a:defRPr lang="de-DE" sz="3200" dirty="0" smtClean="0"/>
            </a:lvl2pPr>
            <a:lvl3pPr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de-DE" sz="3200" dirty="0" smtClean="0"/>
            </a:lvl4pPr>
            <a:lvl5pPr>
              <a:defRPr lang="de-DE" sz="3200" dirty="0"/>
            </a:lvl5pPr>
          </a:lstStyle>
          <a:p>
            <a:pPr marL="0" lvl="2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DE" dirty="0" smtClean="0"/>
              <a:t>Autor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2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296000" y="1600200"/>
            <a:ext cx="7488000" cy="4525963"/>
          </a:xfrm>
          <a:prstGeom prst="rect">
            <a:avLst/>
          </a:prstGeom>
        </p:spPr>
        <p:txBody>
          <a:bodyPr lIns="0" tIns="0"/>
          <a:lstStyle>
            <a:lvl1pPr marL="0" indent="0">
              <a:buFont typeface="Wingdings"/>
              <a:buNone/>
              <a:defRPr lang="de-CH" sz="28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itchFamily="2" charset="2"/>
              </a:defRPr>
            </a:lvl1pPr>
            <a:lvl2pPr marL="914400" indent="-457200">
              <a:buFont typeface="Wingdings"/>
              <a:buChar char="à"/>
              <a:defRPr lang="de-CH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itchFamily="2" charset="2"/>
              </a:defRPr>
            </a:lvl2pPr>
            <a:lvl3pPr>
              <a:defRPr lang="de-DE" sz="24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itchFamily="2" charset="2"/>
              </a:defRPr>
            </a:lvl3pPr>
            <a:lvl4pPr>
              <a:defRPr lang="de-DE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itchFamily="2" charset="2"/>
              </a:defRPr>
            </a:lvl4pPr>
          </a:lstStyle>
          <a:p>
            <a:pPr lvl="0"/>
            <a:r>
              <a:rPr lang="de-CH" dirty="0" smtClean="0"/>
              <a:t>Text durch Klicken hinzufügen</a:t>
            </a:r>
            <a:endParaRPr lang="de-DE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2"/>
          </p:nvPr>
        </p:nvSpPr>
        <p:spPr>
          <a:xfrm>
            <a:off x="1296000" y="6165001"/>
            <a:ext cx="6660376" cy="216327"/>
          </a:xfrm>
        </p:spPr>
        <p:txBody>
          <a:bodyPr/>
          <a:lstStyle/>
          <a:p>
            <a:r>
              <a:rPr lang="de-CH" dirty="0" smtClean="0"/>
              <a:t>Anforderungen an Rückholbarkeit, 16. TFS-Sitzung | Meinert Rahn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298508" y="6387198"/>
            <a:ext cx="361637" cy="184666"/>
          </a:xfrm>
          <a:prstGeom prst="rect">
            <a:avLst/>
          </a:prstGeom>
          <a:noFill/>
        </p:spPr>
        <p:txBody>
          <a:bodyPr wrap="none" lIns="0" tIns="0" rtlCol="0">
            <a:spAutoFit/>
          </a:bodyPr>
          <a:lstStyle/>
          <a:p>
            <a:r>
              <a:rPr lang="de-CH" sz="900" dirty="0" smtClean="0"/>
              <a:t>ENSI</a:t>
            </a:r>
            <a:endParaRPr lang="de-DE" sz="90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38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9" descr="Logo_col_wapp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90525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platzhalter 10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  <a:prstGeom prst="rect">
            <a:avLst/>
          </a:prstGeom>
        </p:spPr>
        <p:txBody>
          <a:bodyPr vert="horz" lIns="0" tIns="0" rIns="91440" bIns="45720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 flipH="1">
            <a:off x="1296000" y="6165000"/>
            <a:ext cx="748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8028384" y="6165000"/>
            <a:ext cx="75561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18E7BBA-5B77-436A-AF07-CBF91D015B0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Fußzeilenplatzhalter 17"/>
          <p:cNvSpPr>
            <a:spLocks noGrp="1"/>
          </p:cNvSpPr>
          <p:nvPr>
            <p:ph type="ftr" sz="quarter" idx="3"/>
          </p:nvPr>
        </p:nvSpPr>
        <p:spPr>
          <a:xfrm>
            <a:off x="1296000" y="6165001"/>
            <a:ext cx="6660376" cy="216328"/>
          </a:xfrm>
          <a:prstGeom prst="rect">
            <a:avLst/>
          </a:prstGeom>
        </p:spPr>
        <p:txBody>
          <a:bodyPr vert="horz" lIns="0" tIns="45720" rIns="91440" bIns="45720" rtlCol="0" anchor="t"/>
          <a:lstStyle>
            <a:lvl1pPr>
              <a:defRPr lang="de-DE" sz="900" b="1" smtClean="0"/>
            </a:lvl1pPr>
          </a:lstStyle>
          <a:p>
            <a:r>
              <a:rPr lang="de-CH" dirty="0" smtClean="0"/>
              <a:t>Anforderungen an Rückholbarkeit, 16. TFS-Sitzung | Meinert Rahn</a:t>
            </a:r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1298508" y="6387198"/>
            <a:ext cx="361637" cy="184666"/>
          </a:xfrm>
          <a:prstGeom prst="rect">
            <a:avLst/>
          </a:prstGeom>
          <a:noFill/>
        </p:spPr>
        <p:txBody>
          <a:bodyPr wrap="none" lIns="0" tIns="0" rtlCol="0">
            <a:spAutoFit/>
          </a:bodyPr>
          <a:lstStyle/>
          <a:p>
            <a:r>
              <a:rPr lang="de-CH" sz="900" dirty="0" smtClean="0"/>
              <a:t>ENSI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35031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800" dirty="0" smtClean="0"/>
              <a:t>Behördliche Anforderungen an die Rückholbarkeit</a:t>
            </a:r>
            <a:endParaRPr lang="de-DE" sz="3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2000" dirty="0" smtClean="0"/>
              <a:t>16. Sitzung TFS, 7. März 2013</a:t>
            </a:r>
            <a:endParaRPr lang="de-DE" sz="2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291839" y="5589240"/>
            <a:ext cx="6551613" cy="287337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Meinert Rahn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215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844824"/>
            <a:ext cx="7488000" cy="4281339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de-CH" sz="1800" i="1" dirty="0" smtClean="0"/>
              <a:t>Beobachtungsphase</a:t>
            </a:r>
            <a:r>
              <a:rPr lang="de-CH" sz="1800" i="1" dirty="0"/>
              <a:t>: </a:t>
            </a:r>
            <a:r>
              <a:rPr lang="de-CH" sz="1800" dirty="0"/>
              <a:t>längerer Zeitraum, während dessen ein </a:t>
            </a:r>
            <a:r>
              <a:rPr lang="de-CH" sz="1800" dirty="0" smtClean="0"/>
              <a:t>geologisches Tiefenlager </a:t>
            </a:r>
            <a:r>
              <a:rPr lang="de-CH" sz="1800" dirty="0"/>
              <a:t>vor dem Verschluss überwacht wird und die radioaktiven </a:t>
            </a:r>
            <a:r>
              <a:rPr lang="de-CH" sz="1800" dirty="0" smtClean="0"/>
              <a:t>Abfälle </a:t>
            </a:r>
            <a:r>
              <a:rPr lang="de-CH" sz="1800" dirty="0" smtClean="0">
                <a:solidFill>
                  <a:srgbClr val="FF0000"/>
                </a:solidFill>
              </a:rPr>
              <a:t>ohne </a:t>
            </a:r>
            <a:r>
              <a:rPr lang="de-CH" sz="1800" dirty="0">
                <a:solidFill>
                  <a:srgbClr val="FF0000"/>
                </a:solidFill>
              </a:rPr>
              <a:t>grossen Aufwand zurückgeholt</a:t>
            </a:r>
            <a:r>
              <a:rPr lang="de-CH" sz="1800" dirty="0"/>
              <a:t> werden </a:t>
            </a:r>
            <a:r>
              <a:rPr lang="de-CH" sz="1800" dirty="0" smtClean="0"/>
              <a:t>können; </a:t>
            </a:r>
            <a:r>
              <a:rPr lang="de-CH" sz="1800" dirty="0"/>
              <a:t>(Art. </a:t>
            </a:r>
            <a:r>
              <a:rPr lang="de-CH" sz="1800" dirty="0" smtClean="0"/>
              <a:t>3a </a:t>
            </a:r>
            <a:r>
              <a:rPr lang="de-CH" sz="1800" dirty="0"/>
              <a:t>KEG</a:t>
            </a:r>
            <a:r>
              <a:rPr lang="de-CH" sz="1800" dirty="0" smtClean="0"/>
              <a:t>)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/>
              <a:t>Für geologische Tiefenlager wird die Betriebsbewilligung erteilt, wenn die </a:t>
            </a:r>
            <a:r>
              <a:rPr lang="de-CH" sz="1800" dirty="0">
                <a:solidFill>
                  <a:srgbClr val="FF0000"/>
                </a:solidFill>
              </a:rPr>
              <a:t>Rückholung</a:t>
            </a:r>
            <a:r>
              <a:rPr lang="de-CH" sz="1800" dirty="0"/>
              <a:t> der radioaktiven Abfälle bis zu einem allfälligen Verschluss </a:t>
            </a:r>
            <a:r>
              <a:rPr lang="de-CH" sz="1800" dirty="0">
                <a:solidFill>
                  <a:srgbClr val="FF0000"/>
                </a:solidFill>
              </a:rPr>
              <a:t>ohne grossen Aufwand </a:t>
            </a:r>
            <a:r>
              <a:rPr lang="de-CH" sz="1800" dirty="0"/>
              <a:t>möglich ist (Art. 37 Abs. 1b KEG</a:t>
            </a:r>
            <a:r>
              <a:rPr lang="de-CH" sz="1800" dirty="0" smtClean="0"/>
              <a:t>).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Nach </a:t>
            </a:r>
            <a:r>
              <a:rPr lang="de-CH" sz="1800" dirty="0"/>
              <a:t>ordnungsgemässem Verschluss oder nach Ablauf der </a:t>
            </a:r>
            <a:r>
              <a:rPr lang="de-CH" sz="1800" dirty="0" smtClean="0"/>
              <a:t>Überwachungsfrist stellt </a:t>
            </a:r>
            <a:r>
              <a:rPr lang="de-CH" sz="1800" dirty="0"/>
              <a:t>der Bundesrat fest, dass das Lager nicht mehr </a:t>
            </a:r>
            <a:r>
              <a:rPr lang="de-CH" sz="1800" dirty="0" smtClean="0"/>
              <a:t>der Kernenergiegesetzgebung untersteht</a:t>
            </a:r>
            <a:r>
              <a:rPr lang="de-CH" sz="1800" dirty="0"/>
              <a:t>. Der Bund kann weiter gehende Massnahmen nach diesem </a:t>
            </a:r>
            <a:r>
              <a:rPr lang="de-CH" sz="1800" dirty="0" smtClean="0"/>
              <a:t>Zeitpunkt, insbesondere </a:t>
            </a:r>
            <a:r>
              <a:rPr lang="de-CH" sz="1800" dirty="0"/>
              <a:t>eine Umweltüberwachung, </a:t>
            </a:r>
            <a:r>
              <a:rPr lang="de-CH" sz="1800" dirty="0" smtClean="0"/>
              <a:t>durchführen (Art. 39 Abs. 4 KEG).</a:t>
            </a:r>
            <a:endParaRPr lang="de-CH" sz="1800" dirty="0"/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endParaRPr lang="de-CH" sz="1800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Gesetzliche Grundlage (1)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31516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412776"/>
            <a:ext cx="7488000" cy="4713387"/>
          </a:xfrm>
        </p:spPr>
        <p:txBody>
          <a:bodyPr/>
          <a:lstStyle/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/>
              <a:t>Ein geologisches Tiefenlager ist so auszulegen, dass Vorkehrungen zur Erleichterung von Überwachung und Reparaturen des Lagers oder zur </a:t>
            </a:r>
            <a:r>
              <a:rPr lang="de-CH" sz="1800" dirty="0">
                <a:solidFill>
                  <a:srgbClr val="FF0000"/>
                </a:solidFill>
              </a:rPr>
              <a:t>Rückholung</a:t>
            </a:r>
            <a:r>
              <a:rPr lang="de-CH" sz="1800" dirty="0"/>
              <a:t> der Abfälle die passiven Sicherheitsbarrieren nach dem Verschluss des Lagers nicht beeinträchtigen (Art. 11 Abs. 2c KEV). </a:t>
            </a:r>
            <a:endParaRPr lang="de-CH" sz="1800" dirty="0" smtClean="0"/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Vor </a:t>
            </a:r>
            <a:r>
              <a:rPr lang="de-CH" sz="1800" dirty="0"/>
              <a:t>Inbetriebnahme des Tiefenlagers sind in den Testbereichen die sicherheitsrelevanten Techniken zu erproben und deren Funktionstüchtigkeit nachzuweisen. Das betrifft insbesondere</a:t>
            </a:r>
          </a:p>
          <a:p>
            <a:pPr marL="720725" lvl="1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/>
              <a:t>das Entfernen des </a:t>
            </a:r>
            <a:r>
              <a:rPr lang="de-CH" sz="1800" dirty="0" err="1"/>
              <a:t>Verfüllmaterials</a:t>
            </a:r>
            <a:r>
              <a:rPr lang="de-CH" sz="1800" dirty="0"/>
              <a:t> zwecks allfälliger </a:t>
            </a:r>
            <a:r>
              <a:rPr lang="de-CH" sz="1800" dirty="0">
                <a:solidFill>
                  <a:srgbClr val="FF0000"/>
                </a:solidFill>
              </a:rPr>
              <a:t>Rückholung</a:t>
            </a:r>
            <a:r>
              <a:rPr lang="de-CH" sz="1800" dirty="0"/>
              <a:t> von Abfallgebinden</a:t>
            </a:r>
          </a:p>
          <a:p>
            <a:pPr marL="720725" lvl="1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/>
              <a:t>die Technik zur </a:t>
            </a:r>
            <a:r>
              <a:rPr lang="de-CH" sz="1800" dirty="0">
                <a:solidFill>
                  <a:srgbClr val="FF0000"/>
                </a:solidFill>
              </a:rPr>
              <a:t>Rückholung</a:t>
            </a:r>
            <a:r>
              <a:rPr lang="de-CH" sz="1800" dirty="0"/>
              <a:t> von Abfallgebinden (Art. 65 Abs. 2b,c KEV).</a:t>
            </a:r>
          </a:p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Der Eigentümer hat </a:t>
            </a:r>
            <a:r>
              <a:rPr lang="de-CH" sz="1800" dirty="0"/>
              <a:t>die Verfüllung so vorzunehmen, dass die Langzeitsicherheit gewährleistet und eine </a:t>
            </a:r>
            <a:r>
              <a:rPr lang="de-CH" sz="1800" dirty="0">
                <a:solidFill>
                  <a:srgbClr val="FF0000"/>
                </a:solidFill>
              </a:rPr>
              <a:t>Rückholung</a:t>
            </a:r>
            <a:r>
              <a:rPr lang="de-CH" sz="1800" dirty="0"/>
              <a:t> der Abfälle </a:t>
            </a:r>
            <a:r>
              <a:rPr lang="de-CH" sz="1800" dirty="0">
                <a:solidFill>
                  <a:srgbClr val="FF0000"/>
                </a:solidFill>
              </a:rPr>
              <a:t>ohne grossen Aufwand </a:t>
            </a:r>
            <a:r>
              <a:rPr lang="de-CH" sz="1800" dirty="0"/>
              <a:t>möglich ist </a:t>
            </a:r>
            <a:r>
              <a:rPr lang="de-CH" sz="1800" dirty="0" smtClean="0"/>
              <a:t>(Art</a:t>
            </a:r>
            <a:r>
              <a:rPr lang="de-CH" sz="1800" dirty="0"/>
              <a:t>. </a:t>
            </a:r>
            <a:r>
              <a:rPr lang="de-CH" sz="1800" dirty="0" smtClean="0"/>
              <a:t>67 </a:t>
            </a:r>
            <a:r>
              <a:rPr lang="de-CH" sz="1800" dirty="0"/>
              <a:t>Abs. 2</a:t>
            </a:r>
            <a:r>
              <a:rPr lang="de-CH" sz="1800" dirty="0" smtClean="0"/>
              <a:t> KEV).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Gesetzliche Grundlage (2)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26469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268760"/>
            <a:ext cx="7668488" cy="4857403"/>
          </a:xfrm>
        </p:spPr>
        <p:txBody>
          <a:bodyPr/>
          <a:lstStyle/>
          <a:p>
            <a:pPr marL="285750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Leitsätze zur Umsetzung des Schutzziels:</a:t>
            </a:r>
          </a:p>
          <a:p>
            <a:pPr marL="628650" lvl="1" indent="-28575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600" i="1" dirty="0" smtClean="0"/>
              <a:t>g. Überwachung </a:t>
            </a:r>
            <a:r>
              <a:rPr lang="de-CH" sz="1600" i="1" dirty="0"/>
              <a:t>und </a:t>
            </a:r>
            <a:r>
              <a:rPr lang="de-CH" sz="1600" i="1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: Allfällige Vorkehrungen zur </a:t>
            </a:r>
            <a:r>
              <a:rPr lang="de-CH" sz="1600" dirty="0" smtClean="0"/>
              <a:t>Erleichterung von </a:t>
            </a:r>
            <a:r>
              <a:rPr lang="de-CH" sz="1600" dirty="0"/>
              <a:t>Überwachung und Unterhalt eines geologischen Tiefenlagers oder </a:t>
            </a:r>
            <a:r>
              <a:rPr lang="de-CH" sz="1600" dirty="0" smtClean="0"/>
              <a:t>zur </a:t>
            </a:r>
            <a:r>
              <a:rPr lang="de-CH" sz="1600" dirty="0" smtClean="0">
                <a:solidFill>
                  <a:srgbClr val="FF0000"/>
                </a:solidFill>
              </a:rPr>
              <a:t>Rückholung</a:t>
            </a:r>
            <a:r>
              <a:rPr lang="de-CH" sz="1600" dirty="0" smtClean="0"/>
              <a:t> </a:t>
            </a:r>
            <a:r>
              <a:rPr lang="de-CH" sz="1600" dirty="0"/>
              <a:t>der Abfälle dürfen die passiven Sicherheitsbarrieren des </a:t>
            </a:r>
            <a:r>
              <a:rPr lang="de-CH" sz="1600" dirty="0" smtClean="0"/>
              <a:t>Lagers nicht </a:t>
            </a:r>
            <a:r>
              <a:rPr lang="de-CH" sz="1600" dirty="0"/>
              <a:t>beeinträchtigen (Art. 11 Abs. 2 Bst. c KEV</a:t>
            </a:r>
            <a:r>
              <a:rPr lang="de-CH" sz="1600" dirty="0" smtClean="0"/>
              <a:t>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CH" sz="1800" dirty="0" smtClean="0"/>
              <a:t>Kap. 5.1.4 Rückholung ohne grosses Aufwand (</a:t>
            </a:r>
            <a:r>
              <a:rPr lang="de-CH" sz="1800" dirty="0" smtClean="0">
                <a:sym typeface="Symbol"/>
              </a:rPr>
              <a:t> </a:t>
            </a:r>
            <a:r>
              <a:rPr lang="de-CH" sz="1800" dirty="0" smtClean="0"/>
              <a:t>Auslegung)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 smtClean="0"/>
              <a:t>Bis </a:t>
            </a:r>
            <a:r>
              <a:rPr lang="de-CH" sz="1600" dirty="0"/>
              <a:t>zu einem allfälligen Verschluss des Lagers muss die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 der radioaktiven </a:t>
            </a:r>
            <a:r>
              <a:rPr lang="de-CH" sz="1600" dirty="0" smtClean="0"/>
              <a:t>Abfälle </a:t>
            </a:r>
            <a:r>
              <a:rPr lang="de-CH" sz="1600" dirty="0" smtClean="0">
                <a:solidFill>
                  <a:srgbClr val="FF0000"/>
                </a:solidFill>
              </a:rPr>
              <a:t>ohne </a:t>
            </a:r>
            <a:r>
              <a:rPr lang="de-CH" sz="1600" dirty="0">
                <a:solidFill>
                  <a:srgbClr val="FF0000"/>
                </a:solidFill>
              </a:rPr>
              <a:t>grossen Aufwand</a:t>
            </a:r>
            <a:r>
              <a:rPr lang="de-CH" sz="1600" dirty="0"/>
              <a:t> möglich sein (Art. 37 KEG). Deshalb sind die Lagercontainer </a:t>
            </a:r>
            <a:r>
              <a:rPr lang="de-CH" sz="1600" dirty="0" smtClean="0"/>
              <a:t>bezüglich mechanischer </a:t>
            </a:r>
            <a:r>
              <a:rPr lang="de-CH" sz="1600" dirty="0"/>
              <a:t>Beständigkeit so auszulegen, dass sie mindestens bis zum Ende der </a:t>
            </a:r>
            <a:r>
              <a:rPr lang="de-CH" sz="1600" dirty="0" smtClean="0"/>
              <a:t>Beobachtungsphase </a:t>
            </a:r>
            <a:r>
              <a:rPr lang="de-CH" sz="1600" dirty="0" smtClean="0">
                <a:solidFill>
                  <a:srgbClr val="FF0000"/>
                </a:solidFill>
              </a:rPr>
              <a:t>ohne </a:t>
            </a:r>
            <a:r>
              <a:rPr lang="de-CH" sz="1600" dirty="0">
                <a:solidFill>
                  <a:srgbClr val="FF0000"/>
                </a:solidFill>
              </a:rPr>
              <a:t>grossen Aufwand rückgeholt </a:t>
            </a:r>
            <a:r>
              <a:rPr lang="de-CH" sz="1600" dirty="0"/>
              <a:t>werden können. Massnahmen, die </a:t>
            </a:r>
            <a:r>
              <a:rPr lang="de-CH" sz="1600" dirty="0" smtClean="0"/>
              <a:t>zur Sicherstellung </a:t>
            </a:r>
            <a:r>
              <a:rPr lang="de-CH" sz="1600" dirty="0"/>
              <a:t>der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 getroffen werden, dürfen die passiven </a:t>
            </a:r>
            <a:r>
              <a:rPr lang="de-CH" sz="1600" dirty="0" smtClean="0"/>
              <a:t>Sicherheitsbarrieren und </a:t>
            </a:r>
            <a:r>
              <a:rPr lang="de-CH" sz="1600" dirty="0"/>
              <a:t>damit die Langzeitsicherheit nicht beeinträchtigen (Art. 11 Abs. 2c KEV</a:t>
            </a:r>
            <a:r>
              <a:rPr lang="de-CH" sz="1600" dirty="0" smtClean="0"/>
              <a:t>).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 smtClean="0"/>
              <a:t>Das </a:t>
            </a:r>
            <a:r>
              <a:rPr lang="de-CH" sz="1600" dirty="0"/>
              <a:t>Konzept für eine allfällige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 der Abfälle ist mit dem </a:t>
            </a:r>
            <a:r>
              <a:rPr lang="de-CH" sz="1600" dirty="0" err="1" smtClean="0"/>
              <a:t>Baubewilli-gungsgesuch</a:t>
            </a:r>
            <a:r>
              <a:rPr lang="de-CH" sz="1600" dirty="0" smtClean="0"/>
              <a:t> für das </a:t>
            </a:r>
            <a:r>
              <a:rPr lang="de-CH" sz="1600" dirty="0"/>
              <a:t>geologische Tiefenlager dem ENSI zur Prüfung und Genehmigung vorzulegen. </a:t>
            </a:r>
            <a:r>
              <a:rPr lang="de-CH" sz="1600" dirty="0" smtClean="0"/>
              <a:t>Im </a:t>
            </a:r>
            <a:r>
              <a:rPr lang="de-CH" sz="1600" dirty="0" smtClean="0">
                <a:solidFill>
                  <a:srgbClr val="FF0000"/>
                </a:solidFill>
              </a:rPr>
              <a:t>Rückholung</a:t>
            </a:r>
            <a:r>
              <a:rPr lang="de-CH" sz="1600" dirty="0" smtClean="0"/>
              <a:t>skonzept </a:t>
            </a:r>
            <a:r>
              <a:rPr lang="de-CH" sz="1600" dirty="0"/>
              <a:t>sind die zu erwartenden Strahlenexpositionen für das Personal und </a:t>
            </a:r>
            <a:r>
              <a:rPr lang="de-CH" sz="1600" dirty="0" smtClean="0"/>
              <a:t>die Bevölkerung </a:t>
            </a:r>
            <a:r>
              <a:rPr lang="de-CH" sz="1600" dirty="0"/>
              <a:t>abzuschätzen</a:t>
            </a:r>
            <a:r>
              <a:rPr lang="de-CH" sz="1800" dirty="0"/>
              <a:t>.</a:t>
            </a:r>
            <a:endParaRPr lang="de-CH" sz="1800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Rückholbarkeit in ENSI-G03 (1)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7766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700808"/>
            <a:ext cx="7668488" cy="4425355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de-CH" sz="1800" dirty="0" smtClean="0"/>
              <a:t>Kap. 5.2.3 Untersuchungen in unterirdischen Testbereichen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 smtClean="0"/>
              <a:t>Nach </a:t>
            </a:r>
            <a:r>
              <a:rPr lang="de-CH" sz="1600" dirty="0"/>
              <a:t>Vorgabe von Art. 65 KEV sind in Testbereichen eines geologischen Tiefenlagers </a:t>
            </a:r>
            <a:r>
              <a:rPr lang="de-CH" sz="1600" dirty="0" smtClean="0"/>
              <a:t>die sicherheitsrelevanten </a:t>
            </a:r>
            <a:r>
              <a:rPr lang="de-CH" sz="1600" dirty="0"/>
              <a:t>Eigenschaften des Wirtgesteins vertieft abzuklären, die </a:t>
            </a:r>
            <a:r>
              <a:rPr lang="de-CH" sz="1600" dirty="0" smtClean="0"/>
              <a:t>sicherheitsrelevanten Techniken </a:t>
            </a:r>
            <a:r>
              <a:rPr lang="de-CH" sz="1600" dirty="0"/>
              <a:t>zum Einbringen des Verfüllmaterials (oder dessen Entfernung </a:t>
            </a:r>
            <a:r>
              <a:rPr lang="de-CH" sz="1600" dirty="0" smtClean="0"/>
              <a:t>zwecks allfälliger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), zur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 von </a:t>
            </a:r>
            <a:r>
              <a:rPr lang="de-CH" sz="1600" dirty="0" smtClean="0"/>
              <a:t>Abfallgebinden sowie </a:t>
            </a:r>
            <a:r>
              <a:rPr lang="de-CH" sz="1600" dirty="0"/>
              <a:t>die Versiegelung von </a:t>
            </a:r>
            <a:r>
              <a:rPr lang="de-CH" sz="1600" dirty="0" smtClean="0"/>
              <a:t>Kavernen und </a:t>
            </a:r>
            <a:r>
              <a:rPr lang="de-CH" sz="1600" dirty="0"/>
              <a:t>Stollen zu erproben und deren Funktionstüchtigkeit </a:t>
            </a:r>
            <a:r>
              <a:rPr lang="de-CH" sz="1600" dirty="0" smtClean="0"/>
              <a:t>nachzuweisen.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 smtClean="0"/>
              <a:t>Die </a:t>
            </a:r>
            <a:r>
              <a:rPr lang="de-CH" sz="1600" dirty="0"/>
              <a:t>Untersuchungen in den Testbereichen sind so durchzuführen, dass sie die </a:t>
            </a:r>
            <a:r>
              <a:rPr lang="de-CH" sz="1600" dirty="0" smtClean="0"/>
              <a:t>Langzeitsicherheit des </a:t>
            </a:r>
            <a:r>
              <a:rPr lang="de-CH" sz="1600" dirty="0"/>
              <a:t>gesamten geologischen Tiefenlagers nicht beeinträchtigen.</a:t>
            </a:r>
            <a:endParaRPr lang="de-CH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de-CH" sz="1800" dirty="0"/>
              <a:t>Kap. </a:t>
            </a:r>
            <a:r>
              <a:rPr lang="de-CH" sz="1800" dirty="0" smtClean="0"/>
              <a:t>5.2.6 </a:t>
            </a:r>
            <a:r>
              <a:rPr lang="de-CH" sz="1800" dirty="0"/>
              <a:t>Rückholung ohne grosses </a:t>
            </a:r>
            <a:r>
              <a:rPr lang="de-CH" sz="1800" dirty="0" smtClean="0"/>
              <a:t>Aufwand </a:t>
            </a:r>
            <a:r>
              <a:rPr lang="de-CH" sz="1800" dirty="0"/>
              <a:t>(</a:t>
            </a:r>
            <a:r>
              <a:rPr lang="de-CH" sz="1800" dirty="0">
                <a:sym typeface="Symbol"/>
              </a:rPr>
              <a:t> </a:t>
            </a:r>
            <a:r>
              <a:rPr lang="de-CH" sz="1800" dirty="0" smtClean="0"/>
              <a:t>Betrieb)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 smtClean="0"/>
              <a:t>Falls </a:t>
            </a:r>
            <a:r>
              <a:rPr lang="de-CH" sz="1600" dirty="0"/>
              <a:t>es während der Betriebsphase Hinweise auf ein Versagen des </a:t>
            </a:r>
            <a:r>
              <a:rPr lang="de-CH" sz="1600" dirty="0" err="1"/>
              <a:t>Barrierensystems</a:t>
            </a:r>
            <a:r>
              <a:rPr lang="de-CH" sz="1600" dirty="0"/>
              <a:t> </a:t>
            </a:r>
            <a:r>
              <a:rPr lang="de-CH" sz="1600" dirty="0" smtClean="0"/>
              <a:t>gibt, eine </a:t>
            </a:r>
            <a:r>
              <a:rPr lang="de-CH" sz="1600" dirty="0"/>
              <a:t>zielführende Instandsetzung nicht möglich ist und deshalb die Langzeitsicherheit </a:t>
            </a:r>
            <a:r>
              <a:rPr lang="de-CH" sz="1600" dirty="0" smtClean="0"/>
              <a:t>eines geologischen </a:t>
            </a:r>
            <a:r>
              <a:rPr lang="de-CH" sz="1600" dirty="0"/>
              <a:t>Tiefenlagers nicht </a:t>
            </a:r>
            <a:r>
              <a:rPr lang="de-CH" sz="1600" dirty="0" smtClean="0"/>
              <a:t>mehr gewährleistet </a:t>
            </a:r>
            <a:r>
              <a:rPr lang="de-CH" sz="1600" dirty="0"/>
              <a:t>werden kann, müssen </a:t>
            </a:r>
            <a:r>
              <a:rPr lang="de-CH" sz="1600" dirty="0" smtClean="0"/>
              <a:t>Abfallgebinde </a:t>
            </a:r>
            <a:r>
              <a:rPr lang="de-CH" sz="1600" dirty="0" smtClean="0">
                <a:solidFill>
                  <a:srgbClr val="FF0000"/>
                </a:solidFill>
              </a:rPr>
              <a:t>zurückgeholt</a:t>
            </a:r>
            <a:r>
              <a:rPr lang="de-CH" sz="1600" dirty="0" smtClean="0"/>
              <a:t> werden.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Rückholbarkeit in ENSI-G03 (2)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31871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628800"/>
            <a:ext cx="7668488" cy="4497363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de-CH" sz="1800" dirty="0" smtClean="0"/>
              <a:t>Kap</a:t>
            </a:r>
            <a:r>
              <a:rPr lang="de-CH" sz="1800" dirty="0"/>
              <a:t>. </a:t>
            </a:r>
            <a:r>
              <a:rPr lang="de-CH" sz="1800" dirty="0" smtClean="0"/>
              <a:t>6.3 Dokumentation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dirty="0"/>
              <a:t>Die Dokumentation muss in Ergänzung zu Art. 71 KEV </a:t>
            </a:r>
            <a:r>
              <a:rPr lang="de-CH" sz="1600" dirty="0" smtClean="0"/>
              <a:t>mindestens </a:t>
            </a:r>
            <a:r>
              <a:rPr lang="de-CH" sz="1600" dirty="0"/>
              <a:t>die folgenden Angaben </a:t>
            </a:r>
            <a:r>
              <a:rPr lang="de-CH" sz="1600" dirty="0" smtClean="0"/>
              <a:t>enthalten: … c. Information </a:t>
            </a:r>
            <a:r>
              <a:rPr lang="de-CH" sz="1600" dirty="0"/>
              <a:t>über die Zwischenlagerung und allenfalls </a:t>
            </a:r>
            <a:r>
              <a:rPr lang="de-CH" sz="1600" dirty="0" smtClean="0"/>
              <a:t>Nachkonditionierung </a:t>
            </a:r>
            <a:r>
              <a:rPr lang="de-CH" sz="1600" dirty="0"/>
              <a:t>von Gebinden, sofern es gegenüber der dokumentierten </a:t>
            </a:r>
            <a:r>
              <a:rPr lang="de-CH" sz="1600" dirty="0" smtClean="0"/>
              <a:t>Standardauslegung </a:t>
            </a:r>
            <a:r>
              <a:rPr lang="de-CH" sz="1600" dirty="0"/>
              <a:t>abweichende Eigenschaften der Abfallgebinde betrifft und diese </a:t>
            </a:r>
            <a:r>
              <a:rPr lang="de-CH" sz="1600" dirty="0" smtClean="0"/>
              <a:t>Information, die für </a:t>
            </a:r>
            <a:r>
              <a:rPr lang="de-CH" sz="1600" dirty="0"/>
              <a:t>eine allfällige </a:t>
            </a:r>
            <a:r>
              <a:rPr lang="de-CH" sz="1600" dirty="0">
                <a:solidFill>
                  <a:srgbClr val="FF0000"/>
                </a:solidFill>
              </a:rPr>
              <a:t>Rückholung</a:t>
            </a:r>
            <a:r>
              <a:rPr lang="de-CH" sz="1600" dirty="0"/>
              <a:t> oder die Langzeitsicherheit </a:t>
            </a:r>
            <a:r>
              <a:rPr lang="de-CH" sz="1600" dirty="0" smtClean="0"/>
              <a:t>relevant ist.</a:t>
            </a:r>
          </a:p>
          <a:p>
            <a:pPr marL="628650" lvl="1" indent="-285750">
              <a:buFont typeface="Arial" pitchFamily="34" charset="0"/>
              <a:buChar char="•"/>
            </a:pPr>
            <a:endParaRPr lang="de-CH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de-CH" sz="1800" dirty="0" smtClean="0"/>
              <a:t>Anhang 1: Begriffsbestimmungen</a:t>
            </a:r>
          </a:p>
          <a:p>
            <a:pPr marL="628650" lvl="1" indent="-285750">
              <a:buFont typeface="Arial" pitchFamily="34" charset="0"/>
              <a:buChar char="•"/>
            </a:pPr>
            <a:r>
              <a:rPr lang="de-CH" sz="1600" i="1" dirty="0" smtClean="0"/>
              <a:t> </a:t>
            </a:r>
            <a:r>
              <a:rPr lang="de-CH" sz="1600" i="1" dirty="0" smtClean="0">
                <a:solidFill>
                  <a:srgbClr val="FF0000"/>
                </a:solidFill>
              </a:rPr>
              <a:t>Rückholung</a:t>
            </a:r>
            <a:r>
              <a:rPr lang="de-CH" sz="1600" dirty="0" smtClean="0"/>
              <a:t>: Umfasst </a:t>
            </a:r>
            <a:r>
              <a:rPr lang="de-CH" sz="1600" dirty="0"/>
              <a:t>die Bergung und den Transport von </a:t>
            </a:r>
            <a:r>
              <a:rPr lang="de-CH" sz="1600" dirty="0" smtClean="0"/>
              <a:t>eingelagerten radioaktiven </a:t>
            </a:r>
            <a:r>
              <a:rPr lang="de-CH" sz="1600" dirty="0"/>
              <a:t>Abfällen aus dem geologischen Tiefenlager </a:t>
            </a:r>
            <a:r>
              <a:rPr lang="de-CH" sz="1600" dirty="0" smtClean="0"/>
              <a:t>zurück zur </a:t>
            </a:r>
            <a:r>
              <a:rPr lang="de-CH" sz="1600" dirty="0"/>
              <a:t>Oberfläche.</a:t>
            </a:r>
          </a:p>
          <a:p>
            <a:pPr marL="628650" lvl="1" indent="-285750">
              <a:buFont typeface="Arial" pitchFamily="34" charset="0"/>
              <a:buChar char="•"/>
            </a:pPr>
            <a:endParaRPr lang="de-CH" sz="1600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Rückholbarkeit in ENSI-G03 (3)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28195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296000" y="1556792"/>
            <a:ext cx="7488000" cy="456937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de-CH" sz="1800" i="1" dirty="0" smtClean="0"/>
              <a:t>KEG/KEV </a:t>
            </a:r>
            <a:r>
              <a:rPr lang="de-CH" sz="1800" dirty="0" smtClean="0"/>
              <a:t>verlangen eine Rückholbarkeit der radioaktiven Abfälle «ohne grossen Aufwand» bis zum Verschluss des geologischen Tiefenlagers.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CH" sz="1800" dirty="0" smtClean="0"/>
              <a:t>Die Rückholtechniken sind vor der ersten Einlagerung radioaktiver Abfälle in den Testbereichen zu zeigen.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Massnahmen zur Rückholung dürfen die Langzeitsicherheit nicht beeinträchtigen.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Zum Baubewilligungsgesuch ist ein Konzept zur Rückholung vorzulegen.</a:t>
            </a:r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800" dirty="0" smtClean="0"/>
              <a:t>Argumente zur </a:t>
            </a:r>
            <a:r>
              <a:rPr lang="de-CH" sz="1800" dirty="0" smtClean="0"/>
              <a:t>Rückholung (müssen </a:t>
            </a:r>
            <a:r>
              <a:rPr lang="de-CH" sz="1800" smtClean="0"/>
              <a:t>alle erfüllt sein): </a:t>
            </a:r>
            <a:endParaRPr lang="de-CH" sz="1800" dirty="0" smtClean="0"/>
          </a:p>
          <a:p>
            <a:pPr marL="1257300" lvl="1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600" dirty="0" smtClean="0"/>
              <a:t>Hinweise </a:t>
            </a:r>
            <a:r>
              <a:rPr lang="de-CH" sz="1600" dirty="0"/>
              <a:t>auf ein Versagen des </a:t>
            </a:r>
            <a:r>
              <a:rPr lang="de-CH" sz="1600" dirty="0" err="1"/>
              <a:t>Barrierensystems</a:t>
            </a:r>
            <a:r>
              <a:rPr lang="de-CH" sz="1600" dirty="0"/>
              <a:t> </a:t>
            </a:r>
          </a:p>
          <a:p>
            <a:pPr marL="1257300" lvl="1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600" dirty="0" smtClean="0"/>
              <a:t>zielführende </a:t>
            </a:r>
            <a:r>
              <a:rPr lang="de-CH" sz="1600" dirty="0"/>
              <a:t>Instandsetzung nicht möglich </a:t>
            </a:r>
            <a:endParaRPr lang="de-CH" sz="1600" dirty="0" smtClean="0"/>
          </a:p>
          <a:p>
            <a:pPr marL="1257300" lvl="1" indent="-342900">
              <a:spcBef>
                <a:spcPts val="1000"/>
              </a:spcBef>
              <a:buFont typeface="Arial" pitchFamily="34" charset="0"/>
              <a:buChar char="•"/>
            </a:pPr>
            <a:r>
              <a:rPr lang="de-CH" sz="1600" dirty="0" smtClean="0"/>
              <a:t>Langzeitsicherheit nicht </a:t>
            </a:r>
            <a:r>
              <a:rPr lang="de-CH" sz="1600" dirty="0"/>
              <a:t>mehr </a:t>
            </a:r>
            <a:r>
              <a:rPr lang="de-CH" sz="1600" dirty="0" smtClean="0"/>
              <a:t>gewährleistet</a:t>
            </a:r>
            <a:endParaRPr lang="de-CH" sz="1600" dirty="0"/>
          </a:p>
          <a:p>
            <a:pPr marL="342900" indent="-342900">
              <a:spcBef>
                <a:spcPts val="1000"/>
              </a:spcBef>
              <a:buFont typeface="Arial" pitchFamily="34" charset="0"/>
              <a:buChar char="•"/>
            </a:pPr>
            <a:endParaRPr lang="de-CH" sz="1800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6000" y="387000"/>
            <a:ext cx="7488000" cy="1143000"/>
          </a:xfrm>
        </p:spPr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</p:spTree>
    <p:extLst>
      <p:ext uri="{BB962C8B-B14F-4D97-AF65-F5344CB8AC3E}">
        <p14:creationId xmlns:p14="http://schemas.microsoft.com/office/powerpoint/2010/main" val="62229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E7BBA-5B77-436A-AF07-CBF91D015B07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dirty="0"/>
              <a:t>Anforderungen an Rückholbarkeit, 16. TFS-Sitzung | Meinert Rahn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400" i="1" dirty="0" smtClean="0"/>
              <a:t>Für mehr Informationen besuchen Sie uns auf:</a:t>
            </a:r>
            <a:endParaRPr lang="de-CH" sz="2400" i="1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166" y="2060849"/>
            <a:ext cx="1183692" cy="864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027" name="Picture 3" descr="C:\Users\SCN\Desktop\twitt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166" y="3789040"/>
            <a:ext cx="1183692" cy="118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3131840" y="1954287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smtClean="0"/>
              <a:t>www.ensi.ch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03848" y="4196220"/>
            <a:ext cx="318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http://twitter.com/#!/ENSI_CH</a:t>
            </a:r>
            <a:endParaRPr lang="de-CH" dirty="0"/>
          </a:p>
        </p:txBody>
      </p:sp>
      <p:sp>
        <p:nvSpPr>
          <p:cNvPr id="10" name="Rechteck 9"/>
          <p:cNvSpPr/>
          <p:nvPr/>
        </p:nvSpPr>
        <p:spPr>
          <a:xfrm>
            <a:off x="3157116" y="2539062"/>
            <a:ext cx="2897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3200" smtClean="0"/>
              <a:t>www.ifsn.ch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5775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M1047_Präsentation_D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N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FRM1047_Präsentation_DE</Template>
  <TotalTime>0</TotalTime>
  <Words>831</Words>
  <Application>Microsoft Office PowerPoint</Application>
  <PresentationFormat>Bildschirmpräsentation (4:3)</PresentationFormat>
  <Paragraphs>60</Paragraphs>
  <Slides>8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FRM1047_Präsentation_DE</vt:lpstr>
      <vt:lpstr>Behördliche Anforderungen an die Rückholbarkeit</vt:lpstr>
      <vt:lpstr>Gesetzliche Grundlage (1)</vt:lpstr>
      <vt:lpstr>Gesetzliche Grundlage (2)</vt:lpstr>
      <vt:lpstr>Rückholbarkeit in ENSI-G03 (1)</vt:lpstr>
      <vt:lpstr>Rückholbarkeit in ENSI-G03 (2)</vt:lpstr>
      <vt:lpstr>Rückholbarkeit in ENSI-G03 (3)</vt:lpstr>
      <vt:lpstr>Zusammenfassung</vt:lpstr>
      <vt:lpstr>Für mehr Informationen besuchen Sie uns auf:</vt:lpstr>
    </vt:vector>
  </TitlesOfParts>
  <Company>ENSI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Behördliche Anforderungen an die Rückholbarkeit</dc:title>
  <dc:creator>Rahn Meinert</dc:creator>
  <cp:lastModifiedBy>Rahn Meinert</cp:lastModifiedBy>
  <cp:revision>8</cp:revision>
  <dcterms:created xsi:type="dcterms:W3CDTF">2013-03-05T06:20:41Z</dcterms:created>
  <dcterms:modified xsi:type="dcterms:W3CDTF">2013-03-08T10:21:28Z</dcterms:modified>
</cp:coreProperties>
</file>